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sldIdLst>
    <p:sldId id="256" r:id="rId3"/>
    <p:sldId id="276" r:id="rId4"/>
    <p:sldId id="319" r:id="rId5"/>
    <p:sldId id="349" r:id="rId6"/>
    <p:sldId id="426" r:id="rId7"/>
    <p:sldId id="427" r:id="rId8"/>
    <p:sldId id="428" r:id="rId9"/>
    <p:sldId id="429" r:id="rId10"/>
    <p:sldId id="361" r:id="rId11"/>
    <p:sldId id="433" r:id="rId12"/>
    <p:sldId id="434" r:id="rId13"/>
    <p:sldId id="435" r:id="rId14"/>
    <p:sldId id="436" r:id="rId15"/>
    <p:sldId id="437" r:id="rId16"/>
    <p:sldId id="438" r:id="rId17"/>
    <p:sldId id="439" r:id="rId18"/>
    <p:sldId id="441" r:id="rId19"/>
    <p:sldId id="442" r:id="rId20"/>
    <p:sldId id="443" r:id="rId21"/>
    <p:sldId id="440" r:id="rId22"/>
    <p:sldId id="444" r:id="rId23"/>
    <p:sldId id="445" r:id="rId24"/>
    <p:sldId id="446" r:id="rId25"/>
    <p:sldId id="447" r:id="rId26"/>
    <p:sldId id="448" r:id="rId27"/>
    <p:sldId id="451" r:id="rId28"/>
    <p:sldId id="449" r:id="rId29"/>
    <p:sldId id="455" r:id="rId30"/>
    <p:sldId id="450" r:id="rId31"/>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309" autoAdjust="0"/>
    <p:restoredTop sz="94660"/>
  </p:normalViewPr>
  <p:slideViewPr>
    <p:cSldViewPr snapToGrid="0">
      <p:cViewPr>
        <p:scale>
          <a:sx n="72" d="100"/>
          <a:sy n="72" d="100"/>
        </p:scale>
        <p:origin x="-114" y="-9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1A81CB-050B-4C78-85E9-B84A957B7DE8}" type="doc">
      <dgm:prSet loTypeId="urn:microsoft.com/office/officeart/2005/8/layout/default" loCatId="list" qsTypeId="urn:microsoft.com/office/officeart/2005/8/quickstyle/3d7" qsCatId="3D" csTypeId="urn:microsoft.com/office/officeart/2005/8/colors/accent1_2" csCatId="accent1" phldr="1"/>
      <dgm:spPr/>
      <dgm:t>
        <a:bodyPr/>
        <a:lstStyle/>
        <a:p>
          <a:endParaRPr lang="es-AR"/>
        </a:p>
      </dgm:t>
    </dgm:pt>
    <dgm:pt modelId="{D363A070-D712-44F8-8850-37A47A303192}">
      <dgm:prSet/>
      <dgm:spPr/>
      <dgm:t>
        <a:bodyPr/>
        <a:lstStyle/>
        <a:p>
          <a:r>
            <a:rPr lang="en-US" dirty="0"/>
            <a:t>LA SITUACIÓN DISRUPTIVA</a:t>
          </a:r>
          <a:endParaRPr lang="es-AR" dirty="0"/>
        </a:p>
      </dgm:t>
    </dgm:pt>
    <dgm:pt modelId="{C1CDF013-B7FB-451D-822E-F21A4A0F0CAB}" type="parTrans" cxnId="{05452257-F061-4F83-A73F-913EC15FA72B}">
      <dgm:prSet/>
      <dgm:spPr/>
      <dgm:t>
        <a:bodyPr/>
        <a:lstStyle/>
        <a:p>
          <a:endParaRPr lang="es-AR"/>
        </a:p>
      </dgm:t>
    </dgm:pt>
    <dgm:pt modelId="{A8E4485B-39F4-45E7-BD1A-6F0317295F65}" type="sibTrans" cxnId="{05452257-F061-4F83-A73F-913EC15FA72B}">
      <dgm:prSet/>
      <dgm:spPr/>
      <dgm:t>
        <a:bodyPr/>
        <a:lstStyle/>
        <a:p>
          <a:endParaRPr lang="es-AR"/>
        </a:p>
      </dgm:t>
    </dgm:pt>
    <dgm:pt modelId="{C930BF53-A4CC-4302-BFE0-9C75F304C9D7}" type="pres">
      <dgm:prSet presAssocID="{921A81CB-050B-4C78-85E9-B84A957B7DE8}" presName="diagram" presStyleCnt="0">
        <dgm:presLayoutVars>
          <dgm:dir/>
          <dgm:resizeHandles val="exact"/>
        </dgm:presLayoutVars>
      </dgm:prSet>
      <dgm:spPr/>
      <dgm:t>
        <a:bodyPr/>
        <a:lstStyle/>
        <a:p>
          <a:endParaRPr lang="es-AR"/>
        </a:p>
      </dgm:t>
    </dgm:pt>
    <dgm:pt modelId="{1F8EE87E-7D31-456C-89CA-E449399ACBB0}" type="pres">
      <dgm:prSet presAssocID="{D363A070-D712-44F8-8850-37A47A303192}" presName="node" presStyleLbl="node1" presStyleIdx="0" presStyleCnt="1" custScaleX="242942" custLinFactNeighborX="6296" custLinFactNeighborY="-13408">
        <dgm:presLayoutVars>
          <dgm:bulletEnabled val="1"/>
        </dgm:presLayoutVars>
      </dgm:prSet>
      <dgm:spPr/>
      <dgm:t>
        <a:bodyPr/>
        <a:lstStyle/>
        <a:p>
          <a:endParaRPr lang="es-AR"/>
        </a:p>
      </dgm:t>
    </dgm:pt>
  </dgm:ptLst>
  <dgm:cxnLst>
    <dgm:cxn modelId="{2EF42049-9CF0-4C10-8B59-2942CB9E0D90}" type="presOf" srcId="{D363A070-D712-44F8-8850-37A47A303192}" destId="{1F8EE87E-7D31-456C-89CA-E449399ACBB0}" srcOrd="0" destOrd="0" presId="urn:microsoft.com/office/officeart/2005/8/layout/default"/>
    <dgm:cxn modelId="{05452257-F061-4F83-A73F-913EC15FA72B}" srcId="{921A81CB-050B-4C78-85E9-B84A957B7DE8}" destId="{D363A070-D712-44F8-8850-37A47A303192}" srcOrd="0" destOrd="0" parTransId="{C1CDF013-B7FB-451D-822E-F21A4A0F0CAB}" sibTransId="{A8E4485B-39F4-45E7-BD1A-6F0317295F65}"/>
    <dgm:cxn modelId="{0C7EE4B8-0C6E-4048-92FA-8E4B0B7F3B39}" type="presOf" srcId="{921A81CB-050B-4C78-85E9-B84A957B7DE8}" destId="{C930BF53-A4CC-4302-BFE0-9C75F304C9D7}" srcOrd="0" destOrd="0" presId="urn:microsoft.com/office/officeart/2005/8/layout/default"/>
    <dgm:cxn modelId="{872E9D32-7713-4A4E-AB44-0253FF54DE1D}" type="presParOf" srcId="{C930BF53-A4CC-4302-BFE0-9C75F304C9D7}" destId="{1F8EE87E-7D31-456C-89CA-E449399ACBB0}"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F1E89C-54B9-40BC-8F6A-304F5FAD3EFF}"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s-AR"/>
        </a:p>
      </dgm:t>
    </dgm:pt>
    <dgm:pt modelId="{1A103469-F741-464D-8162-692C4838AE0B}">
      <dgm:prSet phldrT="[Texto]" custT="1"/>
      <dgm:spPr/>
      <dgm:t>
        <a:bodyPr/>
        <a:lstStyle/>
        <a:p>
          <a:pPr>
            <a:buNone/>
          </a:pPr>
          <a:r>
            <a:rPr lang="es-AR" sz="1600" b="1" dirty="0">
              <a:solidFill>
                <a:schemeClr val="tx1"/>
              </a:solidFill>
              <a:latin typeface="Arial" pitchFamily="34" charset="0"/>
              <a:cs typeface="Arial" pitchFamily="34" charset="0"/>
            </a:rPr>
            <a:t>Un </a:t>
          </a:r>
          <a:r>
            <a:rPr lang="es-AR" sz="1600" b="1" u="sng" dirty="0">
              <a:solidFill>
                <a:schemeClr val="tx1"/>
              </a:solidFill>
              <a:effectLst/>
              <a:latin typeface="Arial" pitchFamily="34" charset="0"/>
              <a:cs typeface="Arial" pitchFamily="34" charset="0"/>
            </a:rPr>
            <a:t>accidente</a:t>
          </a:r>
          <a:r>
            <a:rPr lang="es-AR" sz="1600" b="1" dirty="0">
              <a:solidFill>
                <a:schemeClr val="tx1"/>
              </a:solidFill>
              <a:latin typeface="Arial" pitchFamily="34" charset="0"/>
              <a:cs typeface="Arial" pitchFamily="34" charset="0"/>
            </a:rPr>
            <a:t> que </a:t>
          </a:r>
          <a:r>
            <a:rPr lang="es-AR" sz="1600" b="1" u="sng" dirty="0">
              <a:solidFill>
                <a:schemeClr val="tx1"/>
              </a:solidFill>
              <a:latin typeface="Arial" pitchFamily="34" charset="0"/>
              <a:cs typeface="Arial" pitchFamily="34" charset="0"/>
            </a:rPr>
            <a:t>se vivió </a:t>
          </a:r>
          <a:r>
            <a:rPr lang="es-AR" sz="1600" b="1" dirty="0">
              <a:solidFill>
                <a:schemeClr val="tx1"/>
              </a:solidFill>
              <a:latin typeface="Arial" pitchFamily="34" charset="0"/>
              <a:cs typeface="Arial" pitchFamily="34" charset="0"/>
            </a:rPr>
            <a:t>como </a:t>
          </a:r>
          <a:r>
            <a:rPr lang="es-AR" sz="1600" b="1" u="sng" dirty="0">
              <a:solidFill>
                <a:schemeClr val="tx1"/>
              </a:solidFill>
              <a:latin typeface="Arial" pitchFamily="34" charset="0"/>
              <a:cs typeface="Arial" pitchFamily="34" charset="0"/>
            </a:rPr>
            <a:t>situación disruptiva, con el grado de TRAUMA (según la subjetividad)</a:t>
          </a:r>
          <a:endParaRPr lang="es-AR" sz="1600" dirty="0">
            <a:solidFill>
              <a:schemeClr val="tx1"/>
            </a:solidFill>
          </a:endParaRPr>
        </a:p>
      </dgm:t>
    </dgm:pt>
    <dgm:pt modelId="{C780B506-7CA3-4E01-81A1-9DC49E8F0F2A}" type="parTrans" cxnId="{091C09F0-EDEC-4F83-9B15-DA1267E9B279}">
      <dgm:prSet/>
      <dgm:spPr/>
      <dgm:t>
        <a:bodyPr/>
        <a:lstStyle/>
        <a:p>
          <a:endParaRPr lang="es-AR"/>
        </a:p>
      </dgm:t>
    </dgm:pt>
    <dgm:pt modelId="{64CBE6B3-494B-45A6-AA20-B7FE7D612358}" type="sibTrans" cxnId="{091C09F0-EDEC-4F83-9B15-DA1267E9B279}">
      <dgm:prSet/>
      <dgm:spPr/>
      <dgm:t>
        <a:bodyPr/>
        <a:lstStyle/>
        <a:p>
          <a:endParaRPr lang="es-AR"/>
        </a:p>
      </dgm:t>
    </dgm:pt>
    <dgm:pt modelId="{6783067A-3F82-4181-8A7A-68E4C33CAB2B}">
      <dgm:prSet phldrT="[Texto]" custT="1"/>
      <dgm:spPr/>
      <dgm:t>
        <a:bodyPr/>
        <a:lstStyle/>
        <a:p>
          <a:pPr>
            <a:buNone/>
          </a:pPr>
          <a:r>
            <a:rPr lang="es-AR" sz="1800" b="1" dirty="0">
              <a:solidFill>
                <a:schemeClr val="tx1"/>
              </a:solidFill>
              <a:latin typeface="Arial" pitchFamily="34" charset="0"/>
              <a:cs typeface="Arial" pitchFamily="34" charset="0"/>
            </a:rPr>
            <a:t>PORQUE CAMBIA su forma de vida organizada por el impedimento generado de las secuelas discapacitantes psíquicas/</a:t>
          </a:r>
          <a:r>
            <a:rPr lang="es-AR" sz="1800" b="1" dirty="0" err="1">
              <a:solidFill>
                <a:schemeClr val="tx1"/>
              </a:solidFill>
              <a:latin typeface="Arial" pitchFamily="34" charset="0"/>
              <a:cs typeface="Arial" pitchFamily="34" charset="0"/>
            </a:rPr>
            <a:t>fisicas</a:t>
          </a:r>
          <a:r>
            <a:rPr lang="es-AR" sz="1100" b="1" dirty="0">
              <a:solidFill>
                <a:schemeClr val="bg1"/>
              </a:solidFill>
              <a:latin typeface="Arial" pitchFamily="34" charset="0"/>
              <a:cs typeface="Arial" pitchFamily="34" charset="0"/>
            </a:rPr>
            <a:t>.</a:t>
          </a:r>
          <a:endParaRPr lang="es-AR" sz="1100" dirty="0"/>
        </a:p>
      </dgm:t>
    </dgm:pt>
    <dgm:pt modelId="{7404421A-F6DB-44E0-8810-56EC7657EF10}" type="parTrans" cxnId="{10867E73-53C2-474E-A4B3-3F100CB07451}">
      <dgm:prSet/>
      <dgm:spPr/>
      <dgm:t>
        <a:bodyPr/>
        <a:lstStyle/>
        <a:p>
          <a:endParaRPr lang="es-AR"/>
        </a:p>
      </dgm:t>
    </dgm:pt>
    <dgm:pt modelId="{0E89AAC3-0B93-469F-9C74-F652D055E4A4}" type="sibTrans" cxnId="{10867E73-53C2-474E-A4B3-3F100CB07451}">
      <dgm:prSet/>
      <dgm:spPr/>
      <dgm:t>
        <a:bodyPr/>
        <a:lstStyle/>
        <a:p>
          <a:endParaRPr lang="es-AR"/>
        </a:p>
      </dgm:t>
    </dgm:pt>
    <dgm:pt modelId="{C91BB9D0-61ED-4D44-A50F-0BBDEC1F6DF7}">
      <dgm:prSet phldrT="[Texto]" custT="1"/>
      <dgm:spPr/>
      <dgm:t>
        <a:bodyPr/>
        <a:lstStyle/>
        <a:p>
          <a:pPr>
            <a:buNone/>
          </a:pPr>
          <a:r>
            <a:rPr lang="es-AR" sz="1600" b="1" i="1" dirty="0">
              <a:solidFill>
                <a:schemeClr val="tx1"/>
              </a:solidFill>
              <a:latin typeface="Arial" pitchFamily="34" charset="0"/>
              <a:cs typeface="Arial" pitchFamily="34" charset="0"/>
            </a:rPr>
            <a:t>AQU</a:t>
          </a:r>
          <a:r>
            <a:rPr lang="es-AR" sz="1400" b="1" i="1" dirty="0">
              <a:solidFill>
                <a:schemeClr val="tx1"/>
              </a:solidFill>
              <a:latin typeface="Arial" pitchFamily="34" charset="0"/>
              <a:cs typeface="Arial" pitchFamily="34" charset="0"/>
            </a:rPr>
            <a:t>EL </a:t>
          </a:r>
          <a:r>
            <a:rPr lang="es-AR" sz="1600" b="1" i="1" dirty="0">
              <a:solidFill>
                <a:schemeClr val="tx1"/>
              </a:solidFill>
              <a:latin typeface="Arial" pitchFamily="34" charset="0"/>
              <a:cs typeface="Arial" pitchFamily="34" charset="0"/>
            </a:rPr>
            <a:t>FENÓMENO PSÍQUICO, PROVOCADO POR UN IMPACTO EXTERNO QUE CAUSA UNA FALLA EN LA CAPACIDAD PROCESUAL</a:t>
          </a:r>
          <a:endParaRPr lang="es-AR" sz="1600" dirty="0">
            <a:solidFill>
              <a:schemeClr val="tx1"/>
            </a:solidFill>
          </a:endParaRPr>
        </a:p>
      </dgm:t>
    </dgm:pt>
    <dgm:pt modelId="{3B622FCA-F591-4FC5-850B-7526EF876A4C}" type="parTrans" cxnId="{66C3C598-1041-437F-8365-E6C5DD580A26}">
      <dgm:prSet/>
      <dgm:spPr/>
      <dgm:t>
        <a:bodyPr/>
        <a:lstStyle/>
        <a:p>
          <a:endParaRPr lang="es-AR"/>
        </a:p>
      </dgm:t>
    </dgm:pt>
    <dgm:pt modelId="{F114320C-FED6-455B-8817-5778978BE0D5}" type="sibTrans" cxnId="{66C3C598-1041-437F-8365-E6C5DD580A26}">
      <dgm:prSet/>
      <dgm:spPr/>
      <dgm:t>
        <a:bodyPr/>
        <a:lstStyle/>
        <a:p>
          <a:endParaRPr lang="es-AR"/>
        </a:p>
      </dgm:t>
    </dgm:pt>
    <dgm:pt modelId="{6C991E64-289E-418E-B8DB-FA979C630BDE}">
      <dgm:prSet phldrT="[Texto]" phldr="1"/>
      <dgm:spPr/>
      <dgm:t>
        <a:bodyPr/>
        <a:lstStyle/>
        <a:p>
          <a:endParaRPr lang="es-AR" dirty="0"/>
        </a:p>
      </dgm:t>
    </dgm:pt>
    <dgm:pt modelId="{6F1A74D9-1A96-4A6E-8394-49C45C666CF1}" type="parTrans" cxnId="{FB04C240-8B88-4981-A15F-4D835F5593B9}">
      <dgm:prSet/>
      <dgm:spPr/>
      <dgm:t>
        <a:bodyPr/>
        <a:lstStyle/>
        <a:p>
          <a:endParaRPr lang="es-AR"/>
        </a:p>
      </dgm:t>
    </dgm:pt>
    <dgm:pt modelId="{89C3BD4C-6771-4E2E-BDB7-A62C814EB459}" type="sibTrans" cxnId="{FB04C240-8B88-4981-A15F-4D835F5593B9}">
      <dgm:prSet/>
      <dgm:spPr/>
      <dgm:t>
        <a:bodyPr/>
        <a:lstStyle/>
        <a:p>
          <a:endParaRPr lang="es-AR"/>
        </a:p>
      </dgm:t>
    </dgm:pt>
    <dgm:pt modelId="{861F5452-20ED-4C57-94DE-BF92D06FCE6B}">
      <dgm:prSet phldrT="[Texto]" phldr="1"/>
      <dgm:spPr/>
      <dgm:t>
        <a:bodyPr/>
        <a:lstStyle/>
        <a:p>
          <a:endParaRPr lang="es-AR" dirty="0"/>
        </a:p>
      </dgm:t>
    </dgm:pt>
    <dgm:pt modelId="{154C1386-676F-46BB-B596-FA1C1FF82C98}" type="sibTrans" cxnId="{E78507A4-A3C1-40AE-8713-06B06BDF7BEC}">
      <dgm:prSet/>
      <dgm:spPr/>
      <dgm:t>
        <a:bodyPr/>
        <a:lstStyle/>
        <a:p>
          <a:endParaRPr lang="es-AR"/>
        </a:p>
      </dgm:t>
    </dgm:pt>
    <dgm:pt modelId="{DC74F319-A324-4788-B662-7680865CE8A1}" type="parTrans" cxnId="{E78507A4-A3C1-40AE-8713-06B06BDF7BEC}">
      <dgm:prSet/>
      <dgm:spPr/>
      <dgm:t>
        <a:bodyPr/>
        <a:lstStyle/>
        <a:p>
          <a:endParaRPr lang="es-AR"/>
        </a:p>
      </dgm:t>
    </dgm:pt>
    <dgm:pt modelId="{0CE3EA66-EFB5-488F-8DA2-66FC11F781C4}" type="pres">
      <dgm:prSet presAssocID="{E8F1E89C-54B9-40BC-8F6A-304F5FAD3EFF}" presName="cycle" presStyleCnt="0">
        <dgm:presLayoutVars>
          <dgm:dir/>
          <dgm:resizeHandles val="exact"/>
        </dgm:presLayoutVars>
      </dgm:prSet>
      <dgm:spPr/>
      <dgm:t>
        <a:bodyPr/>
        <a:lstStyle/>
        <a:p>
          <a:endParaRPr lang="es-AR"/>
        </a:p>
      </dgm:t>
    </dgm:pt>
    <dgm:pt modelId="{9E20D511-2F78-43E3-A9C8-DF64CDAD4C14}" type="pres">
      <dgm:prSet presAssocID="{861F5452-20ED-4C57-94DE-BF92D06FCE6B}" presName="dummy" presStyleCnt="0"/>
      <dgm:spPr/>
    </dgm:pt>
    <dgm:pt modelId="{62B36373-551E-47BF-BFA3-BE8B03409E2A}" type="pres">
      <dgm:prSet presAssocID="{861F5452-20ED-4C57-94DE-BF92D06FCE6B}" presName="node" presStyleLbl="revTx" presStyleIdx="0" presStyleCnt="5" custFlipVert="1" custFlipHor="1" custScaleX="16525" custScaleY="12676">
        <dgm:presLayoutVars>
          <dgm:bulletEnabled val="1"/>
        </dgm:presLayoutVars>
      </dgm:prSet>
      <dgm:spPr/>
      <dgm:t>
        <a:bodyPr/>
        <a:lstStyle/>
        <a:p>
          <a:endParaRPr lang="es-AR"/>
        </a:p>
      </dgm:t>
    </dgm:pt>
    <dgm:pt modelId="{11718A17-4DD8-4C87-9102-28FF6EE07565}" type="pres">
      <dgm:prSet presAssocID="{154C1386-676F-46BB-B596-FA1C1FF82C98}" presName="sibTrans" presStyleLbl="node1" presStyleIdx="0" presStyleCnt="5" custLinFactNeighborX="24819" custLinFactNeighborY="9235"/>
      <dgm:spPr/>
      <dgm:t>
        <a:bodyPr/>
        <a:lstStyle/>
        <a:p>
          <a:endParaRPr lang="es-AR"/>
        </a:p>
      </dgm:t>
    </dgm:pt>
    <dgm:pt modelId="{D64BFC31-EEA4-42AB-BF58-3C614FF6B2D6}" type="pres">
      <dgm:prSet presAssocID="{1A103469-F741-464D-8162-692C4838AE0B}" presName="dummy" presStyleCnt="0"/>
      <dgm:spPr/>
    </dgm:pt>
    <dgm:pt modelId="{ACB4D755-49FB-4B6B-B084-B3EA7C80BA67}" type="pres">
      <dgm:prSet presAssocID="{1A103469-F741-464D-8162-692C4838AE0B}" presName="node" presStyleLbl="revTx" presStyleIdx="1" presStyleCnt="5" custScaleX="179945">
        <dgm:presLayoutVars>
          <dgm:bulletEnabled val="1"/>
        </dgm:presLayoutVars>
      </dgm:prSet>
      <dgm:spPr/>
      <dgm:t>
        <a:bodyPr/>
        <a:lstStyle/>
        <a:p>
          <a:endParaRPr lang="es-AR"/>
        </a:p>
      </dgm:t>
    </dgm:pt>
    <dgm:pt modelId="{0D8D8974-55C3-4F7E-80E5-6B770F349C29}" type="pres">
      <dgm:prSet presAssocID="{64CBE6B3-494B-45A6-AA20-B7FE7D612358}" presName="sibTrans" presStyleLbl="node1" presStyleIdx="1" presStyleCnt="5" custLinFactNeighborX="8727" custLinFactNeighborY="2193"/>
      <dgm:spPr/>
      <dgm:t>
        <a:bodyPr/>
        <a:lstStyle/>
        <a:p>
          <a:endParaRPr lang="es-AR"/>
        </a:p>
      </dgm:t>
    </dgm:pt>
    <dgm:pt modelId="{4F7F0995-0F09-4F19-BAED-15AB004490BC}" type="pres">
      <dgm:prSet presAssocID="{6783067A-3F82-4181-8A7A-68E4C33CAB2B}" presName="dummy" presStyleCnt="0"/>
      <dgm:spPr/>
    </dgm:pt>
    <dgm:pt modelId="{7B7ABAF0-A05B-454A-908B-87C2CC69EB92}" type="pres">
      <dgm:prSet presAssocID="{6783067A-3F82-4181-8A7A-68E4C33CAB2B}" presName="node" presStyleLbl="revTx" presStyleIdx="2" presStyleCnt="5" custScaleX="204654" custScaleY="156728">
        <dgm:presLayoutVars>
          <dgm:bulletEnabled val="1"/>
        </dgm:presLayoutVars>
      </dgm:prSet>
      <dgm:spPr/>
      <dgm:t>
        <a:bodyPr/>
        <a:lstStyle/>
        <a:p>
          <a:endParaRPr lang="es-AR"/>
        </a:p>
      </dgm:t>
    </dgm:pt>
    <dgm:pt modelId="{D59AE0F1-4B43-4B3E-9FA0-8F5685BFD961}" type="pres">
      <dgm:prSet presAssocID="{0E89AAC3-0B93-469F-9C74-F652D055E4A4}" presName="sibTrans" presStyleLbl="node1" presStyleIdx="2" presStyleCnt="5" custLinFactNeighborX="-8465" custLinFactNeighborY="6067"/>
      <dgm:spPr/>
      <dgm:t>
        <a:bodyPr/>
        <a:lstStyle/>
        <a:p>
          <a:endParaRPr lang="es-AR"/>
        </a:p>
      </dgm:t>
    </dgm:pt>
    <dgm:pt modelId="{FD813968-AC92-49C6-A8E2-7DDC4F312C36}" type="pres">
      <dgm:prSet presAssocID="{C91BB9D0-61ED-4D44-A50F-0BBDEC1F6DF7}" presName="dummy" presStyleCnt="0"/>
      <dgm:spPr/>
    </dgm:pt>
    <dgm:pt modelId="{A76C8F6C-3C20-4AB2-BDF1-CB0486C2F6ED}" type="pres">
      <dgm:prSet presAssocID="{C91BB9D0-61ED-4D44-A50F-0BBDEC1F6DF7}" presName="node" presStyleLbl="revTx" presStyleIdx="3" presStyleCnt="5" custScaleX="213717">
        <dgm:presLayoutVars>
          <dgm:bulletEnabled val="1"/>
        </dgm:presLayoutVars>
      </dgm:prSet>
      <dgm:spPr/>
      <dgm:t>
        <a:bodyPr/>
        <a:lstStyle/>
        <a:p>
          <a:endParaRPr lang="es-AR"/>
        </a:p>
      </dgm:t>
    </dgm:pt>
    <dgm:pt modelId="{0AAB1909-8EDB-4627-AF21-1C808B4AAFEF}" type="pres">
      <dgm:prSet presAssocID="{F114320C-FED6-455B-8817-5778978BE0D5}" presName="sibTrans" presStyleLbl="node1" presStyleIdx="3" presStyleCnt="5" custLinFactNeighborX="-31522" custLinFactNeighborY="1988"/>
      <dgm:spPr/>
      <dgm:t>
        <a:bodyPr/>
        <a:lstStyle/>
        <a:p>
          <a:endParaRPr lang="es-AR"/>
        </a:p>
      </dgm:t>
    </dgm:pt>
    <dgm:pt modelId="{83F14EC0-5F1C-4CF0-962A-58C98C2D07CD}" type="pres">
      <dgm:prSet presAssocID="{6C991E64-289E-418E-B8DB-FA979C630BDE}" presName="dummy" presStyleCnt="0"/>
      <dgm:spPr/>
    </dgm:pt>
    <dgm:pt modelId="{791B5B7F-F285-46A7-93A9-CC06B5AD168B}" type="pres">
      <dgm:prSet presAssocID="{6C991E64-289E-418E-B8DB-FA979C630BDE}" presName="node" presStyleLbl="revTx" presStyleIdx="4" presStyleCnt="5" custScaleX="29780" custScaleY="15530">
        <dgm:presLayoutVars>
          <dgm:bulletEnabled val="1"/>
        </dgm:presLayoutVars>
      </dgm:prSet>
      <dgm:spPr/>
      <dgm:t>
        <a:bodyPr/>
        <a:lstStyle/>
        <a:p>
          <a:endParaRPr lang="es-AR"/>
        </a:p>
      </dgm:t>
    </dgm:pt>
    <dgm:pt modelId="{E2FF2043-25CF-4E7F-A9D4-4240F82AC713}" type="pres">
      <dgm:prSet presAssocID="{89C3BD4C-6771-4E2E-BDB7-A62C814EB459}" presName="sibTrans" presStyleLbl="node1" presStyleIdx="4" presStyleCnt="5"/>
      <dgm:spPr/>
      <dgm:t>
        <a:bodyPr/>
        <a:lstStyle/>
        <a:p>
          <a:endParaRPr lang="es-AR"/>
        </a:p>
      </dgm:t>
    </dgm:pt>
  </dgm:ptLst>
  <dgm:cxnLst>
    <dgm:cxn modelId="{091C09F0-EDEC-4F83-9B15-DA1267E9B279}" srcId="{E8F1E89C-54B9-40BC-8F6A-304F5FAD3EFF}" destId="{1A103469-F741-464D-8162-692C4838AE0B}" srcOrd="1" destOrd="0" parTransId="{C780B506-7CA3-4E01-81A1-9DC49E8F0F2A}" sibTransId="{64CBE6B3-494B-45A6-AA20-B7FE7D612358}"/>
    <dgm:cxn modelId="{47ABE127-EBA8-4A23-868C-6C4CFB3CFF1B}" type="presOf" srcId="{1A103469-F741-464D-8162-692C4838AE0B}" destId="{ACB4D755-49FB-4B6B-B084-B3EA7C80BA67}" srcOrd="0" destOrd="0" presId="urn:microsoft.com/office/officeart/2005/8/layout/cycle1"/>
    <dgm:cxn modelId="{FB04C240-8B88-4981-A15F-4D835F5593B9}" srcId="{E8F1E89C-54B9-40BC-8F6A-304F5FAD3EFF}" destId="{6C991E64-289E-418E-B8DB-FA979C630BDE}" srcOrd="4" destOrd="0" parTransId="{6F1A74D9-1A96-4A6E-8394-49C45C666CF1}" sibTransId="{89C3BD4C-6771-4E2E-BDB7-A62C814EB459}"/>
    <dgm:cxn modelId="{10867E73-53C2-474E-A4B3-3F100CB07451}" srcId="{E8F1E89C-54B9-40BC-8F6A-304F5FAD3EFF}" destId="{6783067A-3F82-4181-8A7A-68E4C33CAB2B}" srcOrd="2" destOrd="0" parTransId="{7404421A-F6DB-44E0-8810-56EC7657EF10}" sibTransId="{0E89AAC3-0B93-469F-9C74-F652D055E4A4}"/>
    <dgm:cxn modelId="{F05A6F4C-4649-4D59-9905-B70DD7284C50}" type="presOf" srcId="{861F5452-20ED-4C57-94DE-BF92D06FCE6B}" destId="{62B36373-551E-47BF-BFA3-BE8B03409E2A}" srcOrd="0" destOrd="0" presId="urn:microsoft.com/office/officeart/2005/8/layout/cycle1"/>
    <dgm:cxn modelId="{FD8C782E-984D-4E52-8455-E8E285292A15}" type="presOf" srcId="{E8F1E89C-54B9-40BC-8F6A-304F5FAD3EFF}" destId="{0CE3EA66-EFB5-488F-8DA2-66FC11F781C4}" srcOrd="0" destOrd="0" presId="urn:microsoft.com/office/officeart/2005/8/layout/cycle1"/>
    <dgm:cxn modelId="{C44DD03D-128E-44FA-A5DD-8C35703CE2FE}" type="presOf" srcId="{F114320C-FED6-455B-8817-5778978BE0D5}" destId="{0AAB1909-8EDB-4627-AF21-1C808B4AAFEF}" srcOrd="0" destOrd="0" presId="urn:microsoft.com/office/officeart/2005/8/layout/cycle1"/>
    <dgm:cxn modelId="{66C3C598-1041-437F-8365-E6C5DD580A26}" srcId="{E8F1E89C-54B9-40BC-8F6A-304F5FAD3EFF}" destId="{C91BB9D0-61ED-4D44-A50F-0BBDEC1F6DF7}" srcOrd="3" destOrd="0" parTransId="{3B622FCA-F591-4FC5-850B-7526EF876A4C}" sibTransId="{F114320C-FED6-455B-8817-5778978BE0D5}"/>
    <dgm:cxn modelId="{3064E7AB-A4E8-4036-A801-7DD532B63B56}" type="presOf" srcId="{89C3BD4C-6771-4E2E-BDB7-A62C814EB459}" destId="{E2FF2043-25CF-4E7F-A9D4-4240F82AC713}" srcOrd="0" destOrd="0" presId="urn:microsoft.com/office/officeart/2005/8/layout/cycle1"/>
    <dgm:cxn modelId="{28C94F86-879C-40A4-A1D9-411EF412053C}" type="presOf" srcId="{C91BB9D0-61ED-4D44-A50F-0BBDEC1F6DF7}" destId="{A76C8F6C-3C20-4AB2-BDF1-CB0486C2F6ED}" srcOrd="0" destOrd="0" presId="urn:microsoft.com/office/officeart/2005/8/layout/cycle1"/>
    <dgm:cxn modelId="{DA218B9F-2E23-4F7E-A6E6-EA9BDE100440}" type="presOf" srcId="{6783067A-3F82-4181-8A7A-68E4C33CAB2B}" destId="{7B7ABAF0-A05B-454A-908B-87C2CC69EB92}" srcOrd="0" destOrd="0" presId="urn:microsoft.com/office/officeart/2005/8/layout/cycle1"/>
    <dgm:cxn modelId="{C034398F-8E94-474D-A5D5-AF7A8631F875}" type="presOf" srcId="{64CBE6B3-494B-45A6-AA20-B7FE7D612358}" destId="{0D8D8974-55C3-4F7E-80E5-6B770F349C29}" srcOrd="0" destOrd="0" presId="urn:microsoft.com/office/officeart/2005/8/layout/cycle1"/>
    <dgm:cxn modelId="{5531FDA6-7292-4D45-9417-96EDBE0A6094}" type="presOf" srcId="{0E89AAC3-0B93-469F-9C74-F652D055E4A4}" destId="{D59AE0F1-4B43-4B3E-9FA0-8F5685BFD961}" srcOrd="0" destOrd="0" presId="urn:microsoft.com/office/officeart/2005/8/layout/cycle1"/>
    <dgm:cxn modelId="{37D1A83F-0478-4C16-B25F-551C2419DF48}" type="presOf" srcId="{6C991E64-289E-418E-B8DB-FA979C630BDE}" destId="{791B5B7F-F285-46A7-93A9-CC06B5AD168B}" srcOrd="0" destOrd="0" presId="urn:microsoft.com/office/officeart/2005/8/layout/cycle1"/>
    <dgm:cxn modelId="{E78507A4-A3C1-40AE-8713-06B06BDF7BEC}" srcId="{E8F1E89C-54B9-40BC-8F6A-304F5FAD3EFF}" destId="{861F5452-20ED-4C57-94DE-BF92D06FCE6B}" srcOrd="0" destOrd="0" parTransId="{DC74F319-A324-4788-B662-7680865CE8A1}" sibTransId="{154C1386-676F-46BB-B596-FA1C1FF82C98}"/>
    <dgm:cxn modelId="{0749678A-58AD-492F-B0FF-83D48580C04A}" type="presOf" srcId="{154C1386-676F-46BB-B596-FA1C1FF82C98}" destId="{11718A17-4DD8-4C87-9102-28FF6EE07565}" srcOrd="0" destOrd="0" presId="urn:microsoft.com/office/officeart/2005/8/layout/cycle1"/>
    <dgm:cxn modelId="{AC55C3EF-3292-4ACD-A278-D0CD45D364EE}" type="presParOf" srcId="{0CE3EA66-EFB5-488F-8DA2-66FC11F781C4}" destId="{9E20D511-2F78-43E3-A9C8-DF64CDAD4C14}" srcOrd="0" destOrd="0" presId="urn:microsoft.com/office/officeart/2005/8/layout/cycle1"/>
    <dgm:cxn modelId="{FF2D529A-9497-4B65-B4C3-73515502C556}" type="presParOf" srcId="{0CE3EA66-EFB5-488F-8DA2-66FC11F781C4}" destId="{62B36373-551E-47BF-BFA3-BE8B03409E2A}" srcOrd="1" destOrd="0" presId="urn:microsoft.com/office/officeart/2005/8/layout/cycle1"/>
    <dgm:cxn modelId="{2154419D-A7ED-4AE4-8115-18B830D1067F}" type="presParOf" srcId="{0CE3EA66-EFB5-488F-8DA2-66FC11F781C4}" destId="{11718A17-4DD8-4C87-9102-28FF6EE07565}" srcOrd="2" destOrd="0" presId="urn:microsoft.com/office/officeart/2005/8/layout/cycle1"/>
    <dgm:cxn modelId="{F5D6B47B-5104-44CB-AE09-203B641263E0}" type="presParOf" srcId="{0CE3EA66-EFB5-488F-8DA2-66FC11F781C4}" destId="{D64BFC31-EEA4-42AB-BF58-3C614FF6B2D6}" srcOrd="3" destOrd="0" presId="urn:microsoft.com/office/officeart/2005/8/layout/cycle1"/>
    <dgm:cxn modelId="{073D42C1-EBD6-4B3E-A979-2D0F12687FF4}" type="presParOf" srcId="{0CE3EA66-EFB5-488F-8DA2-66FC11F781C4}" destId="{ACB4D755-49FB-4B6B-B084-B3EA7C80BA67}" srcOrd="4" destOrd="0" presId="urn:microsoft.com/office/officeart/2005/8/layout/cycle1"/>
    <dgm:cxn modelId="{AA1FF76C-753E-4AE2-AFDD-E0D6A058AA8A}" type="presParOf" srcId="{0CE3EA66-EFB5-488F-8DA2-66FC11F781C4}" destId="{0D8D8974-55C3-4F7E-80E5-6B770F349C29}" srcOrd="5" destOrd="0" presId="urn:microsoft.com/office/officeart/2005/8/layout/cycle1"/>
    <dgm:cxn modelId="{ABDE69C4-45E8-4F5E-A1E7-7473C23EFFFA}" type="presParOf" srcId="{0CE3EA66-EFB5-488F-8DA2-66FC11F781C4}" destId="{4F7F0995-0F09-4F19-BAED-15AB004490BC}" srcOrd="6" destOrd="0" presId="urn:microsoft.com/office/officeart/2005/8/layout/cycle1"/>
    <dgm:cxn modelId="{09B74869-4F6D-4F68-9628-0C07D367F995}" type="presParOf" srcId="{0CE3EA66-EFB5-488F-8DA2-66FC11F781C4}" destId="{7B7ABAF0-A05B-454A-908B-87C2CC69EB92}" srcOrd="7" destOrd="0" presId="urn:microsoft.com/office/officeart/2005/8/layout/cycle1"/>
    <dgm:cxn modelId="{357C1E2B-D8F6-4702-AAD4-1ED6108331BE}" type="presParOf" srcId="{0CE3EA66-EFB5-488F-8DA2-66FC11F781C4}" destId="{D59AE0F1-4B43-4B3E-9FA0-8F5685BFD961}" srcOrd="8" destOrd="0" presId="urn:microsoft.com/office/officeart/2005/8/layout/cycle1"/>
    <dgm:cxn modelId="{4ABB13E9-016B-44B0-9CCD-04CAEDD86404}" type="presParOf" srcId="{0CE3EA66-EFB5-488F-8DA2-66FC11F781C4}" destId="{FD813968-AC92-49C6-A8E2-7DDC4F312C36}" srcOrd="9" destOrd="0" presId="urn:microsoft.com/office/officeart/2005/8/layout/cycle1"/>
    <dgm:cxn modelId="{2DAFC20E-DC00-4CE0-93DE-6980F39D89C5}" type="presParOf" srcId="{0CE3EA66-EFB5-488F-8DA2-66FC11F781C4}" destId="{A76C8F6C-3C20-4AB2-BDF1-CB0486C2F6ED}" srcOrd="10" destOrd="0" presId="urn:microsoft.com/office/officeart/2005/8/layout/cycle1"/>
    <dgm:cxn modelId="{03C1EF40-E271-4F97-B956-95CF6CFFA67F}" type="presParOf" srcId="{0CE3EA66-EFB5-488F-8DA2-66FC11F781C4}" destId="{0AAB1909-8EDB-4627-AF21-1C808B4AAFEF}" srcOrd="11" destOrd="0" presId="urn:microsoft.com/office/officeart/2005/8/layout/cycle1"/>
    <dgm:cxn modelId="{5585035F-6BDB-4D2D-9086-841127A8C75C}" type="presParOf" srcId="{0CE3EA66-EFB5-488F-8DA2-66FC11F781C4}" destId="{83F14EC0-5F1C-4CF0-962A-58C98C2D07CD}" srcOrd="12" destOrd="0" presId="urn:microsoft.com/office/officeart/2005/8/layout/cycle1"/>
    <dgm:cxn modelId="{30AEEC61-51B9-419D-840F-128FD9EF7256}" type="presParOf" srcId="{0CE3EA66-EFB5-488F-8DA2-66FC11F781C4}" destId="{791B5B7F-F285-46A7-93A9-CC06B5AD168B}" srcOrd="13" destOrd="0" presId="urn:microsoft.com/office/officeart/2005/8/layout/cycle1"/>
    <dgm:cxn modelId="{693855B8-76B2-4A7E-96BB-576CA6AE9989}" type="presParOf" srcId="{0CE3EA66-EFB5-488F-8DA2-66FC11F781C4}" destId="{E2FF2043-25CF-4E7F-A9D4-4240F82AC713}" srcOrd="14" destOrd="0" presId="urn:microsoft.com/office/officeart/2005/8/layout/cycle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8EE87E-7D31-456C-89CA-E449399ACBB0}">
      <dsp:nvSpPr>
        <dsp:cNvPr id="0" name=""/>
        <dsp:cNvSpPr/>
      </dsp:nvSpPr>
      <dsp:spPr>
        <a:xfrm>
          <a:off x="980825" y="0"/>
          <a:ext cx="9493764" cy="2344698"/>
        </a:xfrm>
        <a:prstGeom prst="rect">
          <a:avLst/>
        </a:prstGeom>
        <a:solidFill>
          <a:schemeClr val="accent1">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a:t>LA SITUACIÓN DISRUPTIVA</a:t>
          </a:r>
          <a:endParaRPr lang="es-AR" sz="6500" kern="1200" dirty="0"/>
        </a:p>
      </dsp:txBody>
      <dsp:txXfrm>
        <a:off x="980825" y="0"/>
        <a:ext cx="9493764" cy="23446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B36373-551E-47BF-BFA3-BE8B03409E2A}">
      <dsp:nvSpPr>
        <dsp:cNvPr id="0" name=""/>
        <dsp:cNvSpPr/>
      </dsp:nvSpPr>
      <dsp:spPr>
        <a:xfrm flipH="1" flipV="1">
          <a:off x="5377805" y="434596"/>
          <a:ext cx="221672" cy="170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ctr" anchorCtr="0">
          <a:noAutofit/>
        </a:bodyPr>
        <a:lstStyle/>
        <a:p>
          <a:pPr lvl="0" algn="ctr" defTabSz="222250">
            <a:lnSpc>
              <a:spcPct val="90000"/>
            </a:lnSpc>
            <a:spcBef>
              <a:spcPct val="0"/>
            </a:spcBef>
            <a:spcAft>
              <a:spcPct val="35000"/>
            </a:spcAft>
          </a:pPr>
          <a:endParaRPr lang="es-AR" sz="500" kern="1200" dirty="0"/>
        </a:p>
      </dsp:txBody>
      <dsp:txXfrm rot="10800000">
        <a:off x="5377805" y="434596"/>
        <a:ext cx="221672" cy="170040"/>
      </dsp:txXfrm>
    </dsp:sp>
    <dsp:sp modelId="{11718A17-4DD8-4C87-9102-28FF6EE07565}">
      <dsp:nvSpPr>
        <dsp:cNvPr id="0" name=""/>
        <dsp:cNvSpPr/>
      </dsp:nvSpPr>
      <dsp:spPr>
        <a:xfrm>
          <a:off x="2910935" y="274560"/>
          <a:ext cx="5028878" cy="5028878"/>
        </a:xfrm>
        <a:prstGeom prst="circularArrow">
          <a:avLst>
            <a:gd name="adj1" fmla="val 5202"/>
            <a:gd name="adj2" fmla="val 336015"/>
            <a:gd name="adj3" fmla="val 21292825"/>
            <a:gd name="adj4" fmla="val 18573863"/>
            <a:gd name="adj5" fmla="val 606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B4D755-49FB-4B6B-B084-B3EA7C80BA67}">
      <dsp:nvSpPr>
        <dsp:cNvPr id="0" name=""/>
        <dsp:cNvSpPr/>
      </dsp:nvSpPr>
      <dsp:spPr>
        <a:xfrm>
          <a:off x="5092197" y="2343299"/>
          <a:ext cx="2413849"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buNone/>
          </a:pPr>
          <a:r>
            <a:rPr lang="es-AR" sz="1600" b="1" kern="1200" dirty="0">
              <a:solidFill>
                <a:schemeClr val="tx1"/>
              </a:solidFill>
              <a:latin typeface="Arial" pitchFamily="34" charset="0"/>
              <a:cs typeface="Arial" pitchFamily="34" charset="0"/>
            </a:rPr>
            <a:t>Un </a:t>
          </a:r>
          <a:r>
            <a:rPr lang="es-AR" sz="1600" b="1" u="sng" kern="1200" dirty="0">
              <a:solidFill>
                <a:schemeClr val="tx1"/>
              </a:solidFill>
              <a:effectLst/>
              <a:latin typeface="Arial" pitchFamily="34" charset="0"/>
              <a:cs typeface="Arial" pitchFamily="34" charset="0"/>
            </a:rPr>
            <a:t>accidente</a:t>
          </a:r>
          <a:r>
            <a:rPr lang="es-AR" sz="1600" b="1" kern="1200" dirty="0">
              <a:solidFill>
                <a:schemeClr val="tx1"/>
              </a:solidFill>
              <a:latin typeface="Arial" pitchFamily="34" charset="0"/>
              <a:cs typeface="Arial" pitchFamily="34" charset="0"/>
            </a:rPr>
            <a:t> que </a:t>
          </a:r>
          <a:r>
            <a:rPr lang="es-AR" sz="1600" b="1" u="sng" kern="1200" dirty="0">
              <a:solidFill>
                <a:schemeClr val="tx1"/>
              </a:solidFill>
              <a:latin typeface="Arial" pitchFamily="34" charset="0"/>
              <a:cs typeface="Arial" pitchFamily="34" charset="0"/>
            </a:rPr>
            <a:t>se vivió </a:t>
          </a:r>
          <a:r>
            <a:rPr lang="es-AR" sz="1600" b="1" kern="1200" dirty="0">
              <a:solidFill>
                <a:schemeClr val="tx1"/>
              </a:solidFill>
              <a:latin typeface="Arial" pitchFamily="34" charset="0"/>
              <a:cs typeface="Arial" pitchFamily="34" charset="0"/>
            </a:rPr>
            <a:t>como </a:t>
          </a:r>
          <a:r>
            <a:rPr lang="es-AR" sz="1600" b="1" u="sng" kern="1200" dirty="0">
              <a:solidFill>
                <a:schemeClr val="tx1"/>
              </a:solidFill>
              <a:latin typeface="Arial" pitchFamily="34" charset="0"/>
              <a:cs typeface="Arial" pitchFamily="34" charset="0"/>
            </a:rPr>
            <a:t>situación disruptiva, con el grado de TRAUMA (según la subjetividad)</a:t>
          </a:r>
          <a:endParaRPr lang="es-AR" sz="1600" kern="1200" dirty="0">
            <a:solidFill>
              <a:schemeClr val="tx1"/>
            </a:solidFill>
          </a:endParaRPr>
        </a:p>
      </dsp:txBody>
      <dsp:txXfrm>
        <a:off x="5092197" y="2343299"/>
        <a:ext cx="2413849" cy="1341437"/>
      </dsp:txXfrm>
    </dsp:sp>
    <dsp:sp modelId="{0D8D8974-55C3-4F7E-80E5-6B770F349C29}">
      <dsp:nvSpPr>
        <dsp:cNvPr id="0" name=""/>
        <dsp:cNvSpPr/>
      </dsp:nvSpPr>
      <dsp:spPr>
        <a:xfrm>
          <a:off x="2101688" y="-79573"/>
          <a:ext cx="5028878" cy="5028878"/>
        </a:xfrm>
        <a:prstGeom prst="circularArrow">
          <a:avLst>
            <a:gd name="adj1" fmla="val 5202"/>
            <a:gd name="adj2" fmla="val 336015"/>
            <a:gd name="adj3" fmla="val 2785793"/>
            <a:gd name="adj4" fmla="val 2253829"/>
            <a:gd name="adj5" fmla="val 606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7ABAF0-A05B-454A-908B-87C2CC69EB92}">
      <dsp:nvSpPr>
        <dsp:cNvPr id="0" name=""/>
        <dsp:cNvSpPr/>
      </dsp:nvSpPr>
      <dsp:spPr>
        <a:xfrm>
          <a:off x="2804604" y="3504438"/>
          <a:ext cx="2745305" cy="2102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buNone/>
          </a:pPr>
          <a:r>
            <a:rPr lang="es-AR" sz="1800" b="1" kern="1200" dirty="0">
              <a:solidFill>
                <a:schemeClr val="tx1"/>
              </a:solidFill>
              <a:latin typeface="Arial" pitchFamily="34" charset="0"/>
              <a:cs typeface="Arial" pitchFamily="34" charset="0"/>
            </a:rPr>
            <a:t>PORQUE CAMBIA su forma de vida organizada por el impedimento generado de las secuelas discapacitantes psíquicas/</a:t>
          </a:r>
          <a:r>
            <a:rPr lang="es-AR" sz="1800" b="1" kern="1200" dirty="0" err="1">
              <a:solidFill>
                <a:schemeClr val="tx1"/>
              </a:solidFill>
              <a:latin typeface="Arial" pitchFamily="34" charset="0"/>
              <a:cs typeface="Arial" pitchFamily="34" charset="0"/>
            </a:rPr>
            <a:t>fisicas</a:t>
          </a:r>
          <a:r>
            <a:rPr lang="es-AR" sz="1100" b="1" kern="1200" dirty="0">
              <a:solidFill>
                <a:schemeClr val="bg1"/>
              </a:solidFill>
              <a:latin typeface="Arial" pitchFamily="34" charset="0"/>
              <a:cs typeface="Arial" pitchFamily="34" charset="0"/>
            </a:rPr>
            <a:t>.</a:t>
          </a:r>
          <a:endParaRPr lang="es-AR" sz="1100" kern="1200" dirty="0"/>
        </a:p>
      </dsp:txBody>
      <dsp:txXfrm>
        <a:off x="2804604" y="3504438"/>
        <a:ext cx="2745305" cy="2102408"/>
      </dsp:txXfrm>
    </dsp:sp>
    <dsp:sp modelId="{D59AE0F1-4B43-4B3E-9FA0-8F5685BFD961}">
      <dsp:nvSpPr>
        <dsp:cNvPr id="0" name=""/>
        <dsp:cNvSpPr/>
      </dsp:nvSpPr>
      <dsp:spPr>
        <a:xfrm>
          <a:off x="1237123" y="115245"/>
          <a:ext cx="5028878" cy="5028878"/>
        </a:xfrm>
        <a:prstGeom prst="circularArrow">
          <a:avLst>
            <a:gd name="adj1" fmla="val 5202"/>
            <a:gd name="adj2" fmla="val 336015"/>
            <a:gd name="adj3" fmla="val 8210155"/>
            <a:gd name="adj4" fmla="val 7678191"/>
            <a:gd name="adj5" fmla="val 606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6C8F6C-3C20-4AB2-BDF1-CB0486C2F6ED}">
      <dsp:nvSpPr>
        <dsp:cNvPr id="0" name=""/>
        <dsp:cNvSpPr/>
      </dsp:nvSpPr>
      <dsp:spPr>
        <a:xfrm>
          <a:off x="621952" y="2343299"/>
          <a:ext cx="2866879"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buNone/>
          </a:pPr>
          <a:r>
            <a:rPr lang="es-AR" sz="1600" b="1" i="1" kern="1200" dirty="0">
              <a:solidFill>
                <a:schemeClr val="tx1"/>
              </a:solidFill>
              <a:latin typeface="Arial" pitchFamily="34" charset="0"/>
              <a:cs typeface="Arial" pitchFamily="34" charset="0"/>
            </a:rPr>
            <a:t>AQU</a:t>
          </a:r>
          <a:r>
            <a:rPr lang="es-AR" sz="1400" b="1" i="1" kern="1200" dirty="0">
              <a:solidFill>
                <a:schemeClr val="tx1"/>
              </a:solidFill>
              <a:latin typeface="Arial" pitchFamily="34" charset="0"/>
              <a:cs typeface="Arial" pitchFamily="34" charset="0"/>
            </a:rPr>
            <a:t>EL </a:t>
          </a:r>
          <a:r>
            <a:rPr lang="es-AR" sz="1600" b="1" i="1" kern="1200" dirty="0">
              <a:solidFill>
                <a:schemeClr val="tx1"/>
              </a:solidFill>
              <a:latin typeface="Arial" pitchFamily="34" charset="0"/>
              <a:cs typeface="Arial" pitchFamily="34" charset="0"/>
            </a:rPr>
            <a:t>FENÓMENO PSÍQUICO, PROVOCADO POR UN IMPACTO EXTERNO QUE CAUSA UNA FALLA EN LA CAPACIDAD PROCESUAL</a:t>
          </a:r>
          <a:endParaRPr lang="es-AR" sz="1600" kern="1200" dirty="0">
            <a:solidFill>
              <a:schemeClr val="tx1"/>
            </a:solidFill>
          </a:endParaRPr>
        </a:p>
      </dsp:txBody>
      <dsp:txXfrm>
        <a:off x="621952" y="2343299"/>
        <a:ext cx="2866879" cy="1341437"/>
      </dsp:txXfrm>
    </dsp:sp>
    <dsp:sp modelId="{0AAB1909-8EDB-4627-AF21-1C808B4AAFEF}">
      <dsp:nvSpPr>
        <dsp:cNvPr id="0" name=""/>
        <dsp:cNvSpPr/>
      </dsp:nvSpPr>
      <dsp:spPr>
        <a:xfrm>
          <a:off x="77615" y="-89882"/>
          <a:ext cx="5028878" cy="5028878"/>
        </a:xfrm>
        <a:prstGeom prst="circularArrow">
          <a:avLst>
            <a:gd name="adj1" fmla="val 5202"/>
            <a:gd name="adj2" fmla="val 336015"/>
            <a:gd name="adj3" fmla="val 13444184"/>
            <a:gd name="adj4" fmla="val 10771160"/>
            <a:gd name="adj5" fmla="val 606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1B5B7F-F285-46A7-93A9-CC06B5AD168B}">
      <dsp:nvSpPr>
        <dsp:cNvPr id="0" name=""/>
        <dsp:cNvSpPr/>
      </dsp:nvSpPr>
      <dsp:spPr>
        <a:xfrm>
          <a:off x="2666133" y="415453"/>
          <a:ext cx="399480" cy="208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endParaRPr lang="es-AR" sz="1000" kern="1200" dirty="0"/>
        </a:p>
      </dsp:txBody>
      <dsp:txXfrm>
        <a:off x="2666133" y="415453"/>
        <a:ext cx="399480" cy="208325"/>
      </dsp:txXfrm>
    </dsp:sp>
    <dsp:sp modelId="{E2FF2043-25CF-4E7F-A9D4-4240F82AC713}">
      <dsp:nvSpPr>
        <dsp:cNvPr id="0" name=""/>
        <dsp:cNvSpPr/>
      </dsp:nvSpPr>
      <dsp:spPr>
        <a:xfrm>
          <a:off x="1662818" y="-189856"/>
          <a:ext cx="5028878" cy="5028878"/>
        </a:xfrm>
        <a:prstGeom prst="circularArrow">
          <a:avLst>
            <a:gd name="adj1" fmla="val 5202"/>
            <a:gd name="adj2" fmla="val 336015"/>
            <a:gd name="adj3" fmla="val 17817275"/>
            <a:gd name="adj4" fmla="val 14330259"/>
            <a:gd name="adj5" fmla="val 606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3048000" y="3124200"/>
            <a:ext cx="82296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10733828" y="1110597"/>
            <a:ext cx="2286000" cy="508000"/>
          </a:xfrm>
        </p:spPr>
        <p:txBody>
          <a:bodyPr/>
          <a:lstStyle/>
          <a:p>
            <a:fld id="{F53A735D-723E-4B42-9BFA-C2CD229E3F14}" type="datetimeFigureOut">
              <a:rPr lang="es-AR" smtClean="0"/>
              <a:pPr/>
              <a:t>14/10/2022</a:t>
            </a:fld>
            <a:endParaRPr lang="es-AR"/>
          </a:p>
        </p:txBody>
      </p:sp>
      <p:sp>
        <p:nvSpPr>
          <p:cNvPr id="17" name="16 Marcador de pie de página"/>
          <p:cNvSpPr>
            <a:spLocks noGrp="1"/>
          </p:cNvSpPr>
          <p:nvPr>
            <p:ph type="ftr" sz="quarter" idx="11"/>
          </p:nvPr>
        </p:nvSpPr>
        <p:spPr bwMode="auto">
          <a:xfrm rot="5400000">
            <a:off x="10045959" y="4117661"/>
            <a:ext cx="3657600" cy="512064"/>
          </a:xfrm>
        </p:spPr>
        <p:txBody>
          <a:bodyPr/>
          <a:lstStyle/>
          <a:p>
            <a:endParaRPr lang="es-AR"/>
          </a:p>
        </p:txBody>
      </p:sp>
      <p:sp>
        <p:nvSpPr>
          <p:cNvPr id="10" name="9 Rectángulo"/>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11 Rectángulo"/>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4" name="13 Rectángulo"/>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18 Rectángulo"/>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10 Conector recto"/>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17 Conector recto"/>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0" name="19 Conector recto"/>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15 Conector recto"/>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14 Conector recto"/>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2" name="21 Conector recto"/>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7" name="26 Rectángulo"/>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20 Elipse"/>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22 Elipse"/>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23 Elipse"/>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25 Elipse"/>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24 Elipse"/>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28 Marcador de número de diapositiva"/>
          <p:cNvSpPr>
            <a:spLocks noGrp="1"/>
          </p:cNvSpPr>
          <p:nvPr>
            <p:ph type="sldNum" sz="quarter" idx="12"/>
          </p:nvPr>
        </p:nvSpPr>
        <p:spPr bwMode="auto">
          <a:xfrm>
            <a:off x="1767392" y="4928702"/>
            <a:ext cx="812800" cy="517524"/>
          </a:xfrm>
        </p:spPr>
        <p:txBody>
          <a:bodyPr/>
          <a:lstStyle/>
          <a:p>
            <a:fld id="{D6ABEC3B-F25B-41D1-A136-59FE54DD6A9E}" type="slidenum">
              <a:rPr lang="es-AR" smtClean="0"/>
              <a:pPr/>
              <a:t>‹Nº›</a:t>
            </a:fld>
            <a:endParaRPr lang="es-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609600" y="1600200"/>
            <a:ext cx="99568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F53A735D-723E-4B42-9BFA-C2CD229E3F14}" type="datetimeFigureOut">
              <a:rPr lang="es-AR" smtClean="0"/>
              <a:pPr/>
              <a:t>14/10/2022</a:t>
            </a:fld>
            <a:endParaRPr lang="es-AR"/>
          </a:p>
        </p:txBody>
      </p:sp>
      <p:sp>
        <p:nvSpPr>
          <p:cNvPr id="9" name="8 Marcador de número de diapositiva"/>
          <p:cNvSpPr>
            <a:spLocks noGrp="1"/>
          </p:cNvSpPr>
          <p:nvPr>
            <p:ph type="sldNum" sz="quarter" idx="15"/>
          </p:nvPr>
        </p:nvSpPr>
        <p:spPr/>
        <p:txBody>
          <a:bodyPr rtlCol="0"/>
          <a:lstStyle/>
          <a:p>
            <a:fld id="{D6ABEC3B-F25B-41D1-A136-59FE54DD6A9E}" type="slidenum">
              <a:rPr lang="es-AR" smtClean="0"/>
              <a:pPr/>
              <a:t>‹Nº›</a:t>
            </a:fld>
            <a:endParaRPr lang="es-AR"/>
          </a:p>
        </p:txBody>
      </p:sp>
      <p:sp>
        <p:nvSpPr>
          <p:cNvPr id="10" name="9 Marcador de pie de página"/>
          <p:cNvSpPr>
            <a:spLocks noGrp="1"/>
          </p:cNvSpPr>
          <p:nvPr>
            <p:ph type="ftr" sz="quarter" idx="16"/>
          </p:nvPr>
        </p:nvSpPr>
        <p:spPr/>
        <p:txBody>
          <a:bodyPr rtlCol="0"/>
          <a:lstStyle/>
          <a:p>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3048000" y="2895600"/>
            <a:ext cx="82296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10732008" y="1106932"/>
            <a:ext cx="2286000" cy="508000"/>
          </a:xfrm>
        </p:spPr>
        <p:txBody>
          <a:bodyPr/>
          <a:lstStyle/>
          <a:p>
            <a:fld id="{F53A735D-723E-4B42-9BFA-C2CD229E3F14}" type="datetimeFigureOut">
              <a:rPr lang="es-AR" smtClean="0"/>
              <a:pPr/>
              <a:t>14/10/2022</a:t>
            </a:fld>
            <a:endParaRPr lang="es-AR"/>
          </a:p>
        </p:txBody>
      </p:sp>
      <p:sp>
        <p:nvSpPr>
          <p:cNvPr id="5" name="4 Marcador de pie de página"/>
          <p:cNvSpPr>
            <a:spLocks noGrp="1"/>
          </p:cNvSpPr>
          <p:nvPr>
            <p:ph type="ftr" sz="quarter" idx="11"/>
          </p:nvPr>
        </p:nvSpPr>
        <p:spPr bwMode="auto">
          <a:xfrm rot="5400000">
            <a:off x="10046208" y="4114800"/>
            <a:ext cx="3657600" cy="512064"/>
          </a:xfrm>
        </p:spPr>
        <p:txBody>
          <a:bodyPr/>
          <a:lstStyle/>
          <a:p>
            <a:endParaRPr lang="es-AR"/>
          </a:p>
        </p:txBody>
      </p:sp>
      <p:sp>
        <p:nvSpPr>
          <p:cNvPr id="9" name="8 Rectángulo"/>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9 Rectángulo"/>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10 Rectángulo"/>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11 Rectángulo"/>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12 Conector recto"/>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13 Conector recto"/>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14 Conector recto"/>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15 Conector recto"/>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7" name="16 Conector recto"/>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17 Rectángulo"/>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9" name="18 Elipse"/>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0" name="19 Elipse"/>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20 Elipse"/>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21 Elipse"/>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22 Elipse"/>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25 Conector recto"/>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6" name="5 Marcador de número de diapositiva"/>
          <p:cNvSpPr>
            <a:spLocks noGrp="1"/>
          </p:cNvSpPr>
          <p:nvPr>
            <p:ph type="sldNum" sz="quarter" idx="12"/>
          </p:nvPr>
        </p:nvSpPr>
        <p:spPr bwMode="auto">
          <a:xfrm>
            <a:off x="1787488" y="4928702"/>
            <a:ext cx="812800" cy="517524"/>
          </a:xfrm>
        </p:spPr>
        <p:txBody>
          <a:bodyPr/>
          <a:lstStyle/>
          <a:p>
            <a:fld id="{D6ABEC3B-F25B-41D1-A136-59FE54DD6A9E}" type="slidenum">
              <a:rPr lang="es-AR" smtClean="0"/>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F53A735D-723E-4B42-9BFA-C2CD229E3F14}" type="datetimeFigureOut">
              <a:rPr lang="es-AR" smtClean="0"/>
              <a:pPr/>
              <a:t>14/10/2022</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D6ABEC3B-F25B-41D1-A136-59FE54DD6A9E}" type="slidenum">
              <a:rPr lang="es-AR" smtClean="0"/>
              <a:pPr/>
              <a:t>‹Nº›</a:t>
            </a:fld>
            <a:endParaRPr lang="es-AR"/>
          </a:p>
        </p:txBody>
      </p:sp>
      <p:sp>
        <p:nvSpPr>
          <p:cNvPr id="9" name="8 Marcador de contenido"/>
          <p:cNvSpPr>
            <a:spLocks noGrp="1"/>
          </p:cNvSpPr>
          <p:nvPr>
            <p:ph sz="quarter" idx="1"/>
          </p:nvPr>
        </p:nvSpPr>
        <p:spPr>
          <a:xfrm>
            <a:off x="609600" y="1600200"/>
            <a:ext cx="48768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5693664" y="1600200"/>
            <a:ext cx="48768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100584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F53A735D-723E-4B42-9BFA-C2CD229E3F14}" type="datetimeFigureOut">
              <a:rPr lang="es-AR" smtClean="0"/>
              <a:pPr/>
              <a:t>14/10/2022</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D6ABEC3B-F25B-41D1-A136-59FE54DD6A9E}" type="slidenum">
              <a:rPr lang="es-AR" smtClean="0"/>
              <a:pPr/>
              <a:t>‹Nº›</a:t>
            </a:fld>
            <a:endParaRPr lang="es-AR"/>
          </a:p>
        </p:txBody>
      </p:sp>
      <p:sp>
        <p:nvSpPr>
          <p:cNvPr id="11" name="10 Marcador de contenido"/>
          <p:cNvSpPr>
            <a:spLocks noGrp="1"/>
          </p:cNvSpPr>
          <p:nvPr>
            <p:ph sz="quarter" idx="2"/>
          </p:nvPr>
        </p:nvSpPr>
        <p:spPr>
          <a:xfrm>
            <a:off x="609600" y="2362200"/>
            <a:ext cx="48768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5829300" y="2362200"/>
            <a:ext cx="48768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F53A735D-723E-4B42-9BFA-C2CD229E3F14}" type="datetimeFigureOut">
              <a:rPr lang="es-AR" smtClean="0"/>
              <a:pPr/>
              <a:t>14/10/2022</a:t>
            </a:fld>
            <a:endParaRPr lang="es-AR"/>
          </a:p>
        </p:txBody>
      </p:sp>
      <p:sp>
        <p:nvSpPr>
          <p:cNvPr id="7" name="6 Marcador de número de diapositiva"/>
          <p:cNvSpPr>
            <a:spLocks noGrp="1"/>
          </p:cNvSpPr>
          <p:nvPr>
            <p:ph type="sldNum" sz="quarter" idx="11"/>
          </p:nvPr>
        </p:nvSpPr>
        <p:spPr/>
        <p:txBody>
          <a:bodyPr rtlCol="0"/>
          <a:lstStyle/>
          <a:p>
            <a:fld id="{D6ABEC3B-F25B-41D1-A136-59FE54DD6A9E}" type="slidenum">
              <a:rPr lang="es-AR" smtClean="0"/>
              <a:pPr/>
              <a:t>‹Nº›</a:t>
            </a:fld>
            <a:endParaRPr lang="es-AR"/>
          </a:p>
        </p:txBody>
      </p:sp>
      <p:sp>
        <p:nvSpPr>
          <p:cNvPr id="8" name="7 Marcador de pie de página"/>
          <p:cNvSpPr>
            <a:spLocks noGrp="1"/>
          </p:cNvSpPr>
          <p:nvPr>
            <p:ph type="ftr" sz="quarter" idx="12"/>
          </p:nvPr>
        </p:nvSpPr>
        <p:spPr/>
        <p:txBody>
          <a:bodyPr rtlCol="0"/>
          <a:lstStyle/>
          <a:p>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53A735D-723E-4B42-9BFA-C2CD229E3F14}" type="datetimeFigureOut">
              <a:rPr lang="es-AR" smtClean="0"/>
              <a:pPr/>
              <a:t>14/10/2022</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D6ABEC3B-F25B-41D1-A136-59FE54DD6A9E}"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 name="1 Título"/>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9" name="8 Conector recto"/>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1" name="10 Conector recto"/>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11 Rectángulo"/>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12 Conector recto"/>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13 Elipse"/>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8" name="17 Marcador de contenido"/>
          <p:cNvSpPr>
            <a:spLocks noGrp="1"/>
          </p:cNvSpPr>
          <p:nvPr>
            <p:ph sz="quarter" idx="1"/>
          </p:nvPr>
        </p:nvSpPr>
        <p:spPr>
          <a:xfrm>
            <a:off x="406400" y="274320"/>
            <a:ext cx="75184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F53A735D-723E-4B42-9BFA-C2CD229E3F14}" type="datetimeFigureOut">
              <a:rPr lang="es-AR" smtClean="0"/>
              <a:pPr/>
              <a:t>14/10/2022</a:t>
            </a:fld>
            <a:endParaRPr lang="es-AR"/>
          </a:p>
        </p:txBody>
      </p:sp>
      <p:sp>
        <p:nvSpPr>
          <p:cNvPr id="22" name="21 Marcador de número de diapositiva"/>
          <p:cNvSpPr>
            <a:spLocks noGrp="1"/>
          </p:cNvSpPr>
          <p:nvPr>
            <p:ph type="sldNum" sz="quarter" idx="15"/>
          </p:nvPr>
        </p:nvSpPr>
        <p:spPr/>
        <p:txBody>
          <a:bodyPr rtlCol="0"/>
          <a:lstStyle/>
          <a:p>
            <a:fld id="{D6ABEC3B-F25B-41D1-A136-59FE54DD6A9E}" type="slidenum">
              <a:rPr lang="es-AR" smtClean="0"/>
              <a:pPr/>
              <a:t>‹Nº›</a:t>
            </a:fld>
            <a:endParaRPr lang="es-AR"/>
          </a:p>
        </p:txBody>
      </p:sp>
      <p:sp>
        <p:nvSpPr>
          <p:cNvPr id="23" name="22 Marcador de pie de página"/>
          <p:cNvSpPr>
            <a:spLocks noGrp="1"/>
          </p:cNvSpPr>
          <p:nvPr>
            <p:ph type="ftr" sz="quarter" idx="16"/>
          </p:nvPr>
        </p:nvSpPr>
        <p:spPr/>
        <p:txBody>
          <a:bodyPr rtlCol="0"/>
          <a:lstStyle/>
          <a:p>
            <a:endParaRPr lang="es-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12 Elipse"/>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1 Título"/>
          <p:cNvSpPr>
            <a:spLocks noGrp="1"/>
          </p:cNvSpPr>
          <p:nvPr>
            <p:ph type="title"/>
          </p:nvPr>
        </p:nvSpPr>
        <p:spPr>
          <a:xfrm rot="5400000">
            <a:off x="5518404" y="3124200"/>
            <a:ext cx="6309360" cy="6096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a:t>Haga clic en el icono para agregar una imagen</a:t>
            </a:r>
            <a:endParaRPr kumimoji="0" lang="en-US" dirty="0"/>
          </a:p>
        </p:txBody>
      </p:sp>
      <p:sp>
        <p:nvSpPr>
          <p:cNvPr id="4" name="3 Marcador de texto"/>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10 Rectángulo"/>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11 Conector recto"/>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9" name="18 Conector recto"/>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0" name="19 Conector recto"/>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7" name="16 Marcador de fecha"/>
          <p:cNvSpPr>
            <a:spLocks noGrp="1"/>
          </p:cNvSpPr>
          <p:nvPr>
            <p:ph type="dt" sz="half" idx="10"/>
          </p:nvPr>
        </p:nvSpPr>
        <p:spPr/>
        <p:txBody>
          <a:bodyPr rtlCol="0"/>
          <a:lstStyle/>
          <a:p>
            <a:fld id="{F53A735D-723E-4B42-9BFA-C2CD229E3F14}" type="datetimeFigureOut">
              <a:rPr lang="es-AR" smtClean="0"/>
              <a:pPr/>
              <a:t>14/10/2022</a:t>
            </a:fld>
            <a:endParaRPr lang="es-AR"/>
          </a:p>
        </p:txBody>
      </p:sp>
      <p:sp>
        <p:nvSpPr>
          <p:cNvPr id="18" name="17 Marcador de número de diapositiva"/>
          <p:cNvSpPr>
            <a:spLocks noGrp="1"/>
          </p:cNvSpPr>
          <p:nvPr>
            <p:ph type="sldNum" sz="quarter" idx="11"/>
          </p:nvPr>
        </p:nvSpPr>
        <p:spPr/>
        <p:txBody>
          <a:bodyPr rtlCol="0"/>
          <a:lstStyle/>
          <a:p>
            <a:fld id="{D6ABEC3B-F25B-41D1-A136-59FE54DD6A9E}" type="slidenum">
              <a:rPr lang="es-AR" smtClean="0"/>
              <a:pPr/>
              <a:t>‹Nº›</a:t>
            </a:fld>
            <a:endParaRPr lang="es-AR"/>
          </a:p>
        </p:txBody>
      </p:sp>
      <p:sp>
        <p:nvSpPr>
          <p:cNvPr id="21" name="20 Marcador de pie de página"/>
          <p:cNvSpPr>
            <a:spLocks noGrp="1"/>
          </p:cNvSpPr>
          <p:nvPr>
            <p:ph type="ftr" sz="quarter" idx="12"/>
          </p:nvPr>
        </p:nvSpPr>
        <p:spPr/>
        <p:txBody>
          <a:bodyPr rtlCol="0"/>
          <a:lstStyle/>
          <a:p>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53A735D-723E-4B42-9BFA-C2CD229E3F14}" type="datetimeFigureOut">
              <a:rPr lang="es-AR" smtClean="0"/>
              <a:pPr/>
              <a:t>14/10/2022</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6ABEC3B-F25B-41D1-A136-59FE54DD6A9E}"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2"/>
            <a:ext cx="22352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609600" y="274641"/>
            <a:ext cx="80264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53A735D-723E-4B42-9BFA-C2CD229E3F14}" type="datetimeFigureOut">
              <a:rPr lang="es-AR" smtClean="0"/>
              <a:pPr/>
              <a:t>14/10/2022</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D6ABEC3B-F25B-41D1-A136-59FE54DD6A9E}" type="slidenum">
              <a:rPr lang="es-AR" smtClean="0"/>
              <a:pPr/>
              <a:t>‹Nº›</a:t>
            </a:fld>
            <a:endParaRPr lang="es-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646D9F7-E944-442D-9724-2DC4299547F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a:extLst>
              <a:ext uri="{FF2B5EF4-FFF2-40B4-BE49-F238E27FC236}">
                <a16:creationId xmlns:a16="http://schemas.microsoft.com/office/drawing/2014/main" xmlns="" id="{1ECB9CA5-455E-4F67-9884-8F5B9DFD1BA9}"/>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s-ES"/>
              <a:t>Haga clic para modificar el estilo de subtítulo del patrón</a:t>
            </a:r>
            <a:endParaRPr lang="es-AR"/>
          </a:p>
        </p:txBody>
      </p:sp>
      <p:sp>
        <p:nvSpPr>
          <p:cNvPr id="4" name="Marcador de fecha 3">
            <a:extLst>
              <a:ext uri="{FF2B5EF4-FFF2-40B4-BE49-F238E27FC236}">
                <a16:creationId xmlns:a16="http://schemas.microsoft.com/office/drawing/2014/main" xmlns="" id="{7FFE5DB8-1EE1-4977-8314-EBC87C8ABBE1}"/>
              </a:ext>
            </a:extLst>
          </p:cNvPr>
          <p:cNvSpPr>
            <a:spLocks noGrp="1"/>
          </p:cNvSpPr>
          <p:nvPr>
            <p:ph type="dt" sz="half" idx="10"/>
          </p:nvPr>
        </p:nvSpPr>
        <p:spPr/>
        <p:txBody>
          <a:bodyPr/>
          <a:lstStyle/>
          <a:p>
            <a:fld id="{72345051-2045-45DA-935E-2E3CA1A69ADC}" type="datetimeFigureOut">
              <a:rPr lang="en-US" smtClean="0"/>
              <a:t>10/14/2022</a:t>
            </a:fld>
            <a:endParaRPr lang="en-US" dirty="0"/>
          </a:p>
        </p:txBody>
      </p:sp>
      <p:sp>
        <p:nvSpPr>
          <p:cNvPr id="5" name="Marcador de pie de página 4">
            <a:extLst>
              <a:ext uri="{FF2B5EF4-FFF2-40B4-BE49-F238E27FC236}">
                <a16:creationId xmlns:a16="http://schemas.microsoft.com/office/drawing/2014/main" xmlns="" id="{4A08EEDD-6ED3-4B65-9238-FA16D69B0765}"/>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xmlns="" id="{A0A4CBF7-FBAD-4AC5-BA74-6E577ECA5236}"/>
              </a:ext>
            </a:extLst>
          </p:cNvPr>
          <p:cNvSpPr>
            <a:spLocks noGrp="1"/>
          </p:cNvSpPr>
          <p:nvPr>
            <p:ph type="sldNum" sz="quarter" idx="12"/>
          </p:nvPr>
        </p:nvSpPr>
        <p:spPr/>
        <p:txBody>
          <a:bodyPr/>
          <a:lstStyle/>
          <a:p>
            <a:fld id="{A7CD31F4-64FA-4BA0-9498-67783267A8C8}" type="slidenum">
              <a:rPr lang="en-US" smtClean="0"/>
              <a:t>‹Nº›</a:t>
            </a:fld>
            <a:endParaRPr lang="en-US" dirty="0"/>
          </a:p>
        </p:txBody>
      </p:sp>
    </p:spTree>
    <p:extLst>
      <p:ext uri="{BB962C8B-B14F-4D97-AF65-F5344CB8AC3E}">
        <p14:creationId xmlns:p14="http://schemas.microsoft.com/office/powerpoint/2010/main" val="1322952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458B43C-E8CD-4926-8533-2DC93EAEED9F}"/>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xmlns="" id="{E619CB85-384E-448A-BBA8-5CA7F0ACE9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xmlns="" id="{A3AE93B8-F751-476F-ACC2-263EB4BA2DEF}"/>
              </a:ext>
            </a:extLst>
          </p:cNvPr>
          <p:cNvSpPr>
            <a:spLocks noGrp="1"/>
          </p:cNvSpPr>
          <p:nvPr>
            <p:ph type="dt" sz="half" idx="10"/>
          </p:nvPr>
        </p:nvSpPr>
        <p:spPr/>
        <p:txBody>
          <a:bodyPr/>
          <a:lstStyle/>
          <a:p>
            <a:fld id="{72345051-2045-45DA-935E-2E3CA1A69ADC}" type="datetimeFigureOut">
              <a:rPr lang="en-US" smtClean="0"/>
              <a:t>10/14/2022</a:t>
            </a:fld>
            <a:endParaRPr lang="en-US" dirty="0"/>
          </a:p>
        </p:txBody>
      </p:sp>
      <p:sp>
        <p:nvSpPr>
          <p:cNvPr id="5" name="Marcador de pie de página 4">
            <a:extLst>
              <a:ext uri="{FF2B5EF4-FFF2-40B4-BE49-F238E27FC236}">
                <a16:creationId xmlns:a16="http://schemas.microsoft.com/office/drawing/2014/main" xmlns="" id="{8467D9FE-D89A-455A-9CD7-A069CF8B589A}"/>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xmlns="" id="{0F311F39-108A-4D92-A12A-6955E295872D}"/>
              </a:ext>
            </a:extLst>
          </p:cNvPr>
          <p:cNvSpPr>
            <a:spLocks noGrp="1"/>
          </p:cNvSpPr>
          <p:nvPr>
            <p:ph type="sldNum" sz="quarter" idx="12"/>
          </p:nvPr>
        </p:nvSpPr>
        <p:spPr/>
        <p:txBody>
          <a:bodyPr/>
          <a:lstStyle/>
          <a:p>
            <a:fld id="{A7CD31F4-64FA-4BA0-9498-67783267A8C8}" type="slidenum">
              <a:rPr lang="en-US" smtClean="0"/>
              <a:t>‹Nº›</a:t>
            </a:fld>
            <a:endParaRPr lang="en-US" dirty="0"/>
          </a:p>
        </p:txBody>
      </p:sp>
    </p:spTree>
    <p:extLst>
      <p:ext uri="{BB962C8B-B14F-4D97-AF65-F5344CB8AC3E}">
        <p14:creationId xmlns:p14="http://schemas.microsoft.com/office/powerpoint/2010/main" val="690906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FEE46A3-3BD6-4E97-A351-3B87EFD6E4B9}"/>
              </a:ext>
            </a:extLst>
          </p:cNvPr>
          <p:cNvSpPr>
            <a:spLocks noGrp="1"/>
          </p:cNvSpPr>
          <p:nvPr>
            <p:ph type="title"/>
          </p:nvPr>
        </p:nvSpPr>
        <p:spPr>
          <a:xfrm>
            <a:off x="831851" y="1709740"/>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xmlns="" id="{BB8F24E1-8460-4E96-B915-D43640B8C093}"/>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A71A999A-9999-4EF2-A693-D116776273CA}"/>
              </a:ext>
            </a:extLst>
          </p:cNvPr>
          <p:cNvSpPr>
            <a:spLocks noGrp="1"/>
          </p:cNvSpPr>
          <p:nvPr>
            <p:ph type="dt" sz="half" idx="10"/>
          </p:nvPr>
        </p:nvSpPr>
        <p:spPr/>
        <p:txBody>
          <a:bodyPr/>
          <a:lstStyle/>
          <a:p>
            <a:fld id="{72345051-2045-45DA-935E-2E3CA1A69ADC}" type="datetimeFigureOut">
              <a:rPr lang="en-US" smtClean="0"/>
              <a:t>10/14/2022</a:t>
            </a:fld>
            <a:endParaRPr lang="en-US" dirty="0"/>
          </a:p>
        </p:txBody>
      </p:sp>
      <p:sp>
        <p:nvSpPr>
          <p:cNvPr id="5" name="Marcador de pie de página 4">
            <a:extLst>
              <a:ext uri="{FF2B5EF4-FFF2-40B4-BE49-F238E27FC236}">
                <a16:creationId xmlns:a16="http://schemas.microsoft.com/office/drawing/2014/main" xmlns="" id="{F59EAFCC-7FD2-41E2-B3E5-024DDBA5F17C}"/>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xmlns="" id="{DB513169-C1F9-4145-9B0C-C80D01171D83}"/>
              </a:ext>
            </a:extLst>
          </p:cNvPr>
          <p:cNvSpPr>
            <a:spLocks noGrp="1"/>
          </p:cNvSpPr>
          <p:nvPr>
            <p:ph type="sldNum" sz="quarter" idx="12"/>
          </p:nvPr>
        </p:nvSpPr>
        <p:spPr/>
        <p:txBody>
          <a:bodyPr/>
          <a:lstStyle/>
          <a:p>
            <a:fld id="{A7CD31F4-64FA-4BA0-9498-67783267A8C8}" type="slidenum">
              <a:rPr lang="en-US" smtClean="0"/>
              <a:t>‹Nº›</a:t>
            </a:fld>
            <a:endParaRPr lang="en-US" dirty="0"/>
          </a:p>
        </p:txBody>
      </p:sp>
    </p:spTree>
    <p:extLst>
      <p:ext uri="{BB962C8B-B14F-4D97-AF65-F5344CB8AC3E}">
        <p14:creationId xmlns:p14="http://schemas.microsoft.com/office/powerpoint/2010/main" val="38148205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B893991-DBD6-4146-9AD1-5115FAA86E16}"/>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xmlns="" id="{D5DE192B-50B6-4727-85EB-99E278D4547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a:extLst>
              <a:ext uri="{FF2B5EF4-FFF2-40B4-BE49-F238E27FC236}">
                <a16:creationId xmlns:a16="http://schemas.microsoft.com/office/drawing/2014/main" xmlns="" id="{FCCFCA32-0356-4383-8A72-9B37D2FD68E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a:extLst>
              <a:ext uri="{FF2B5EF4-FFF2-40B4-BE49-F238E27FC236}">
                <a16:creationId xmlns:a16="http://schemas.microsoft.com/office/drawing/2014/main" xmlns="" id="{D4A13D11-FDDA-4C09-8D7A-39D9F4CC00DC}"/>
              </a:ext>
            </a:extLst>
          </p:cNvPr>
          <p:cNvSpPr>
            <a:spLocks noGrp="1"/>
          </p:cNvSpPr>
          <p:nvPr>
            <p:ph type="dt" sz="half" idx="10"/>
          </p:nvPr>
        </p:nvSpPr>
        <p:spPr/>
        <p:txBody>
          <a:bodyPr/>
          <a:lstStyle/>
          <a:p>
            <a:fld id="{72345051-2045-45DA-935E-2E3CA1A69ADC}" type="datetimeFigureOut">
              <a:rPr lang="en-US" smtClean="0"/>
              <a:t>10/14/2022</a:t>
            </a:fld>
            <a:endParaRPr lang="en-US" dirty="0"/>
          </a:p>
        </p:txBody>
      </p:sp>
      <p:sp>
        <p:nvSpPr>
          <p:cNvPr id="6" name="Marcador de pie de página 5">
            <a:extLst>
              <a:ext uri="{FF2B5EF4-FFF2-40B4-BE49-F238E27FC236}">
                <a16:creationId xmlns:a16="http://schemas.microsoft.com/office/drawing/2014/main" xmlns="" id="{C000F36A-7200-4E72-8993-05A819FF160C}"/>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xmlns="" id="{B02F9559-91B5-4EFC-B057-1C90D65843F2}"/>
              </a:ext>
            </a:extLst>
          </p:cNvPr>
          <p:cNvSpPr>
            <a:spLocks noGrp="1"/>
          </p:cNvSpPr>
          <p:nvPr>
            <p:ph type="sldNum" sz="quarter" idx="12"/>
          </p:nvPr>
        </p:nvSpPr>
        <p:spPr/>
        <p:txBody>
          <a:bodyPr/>
          <a:lstStyle/>
          <a:p>
            <a:fld id="{A7CD31F4-64FA-4BA0-9498-67783267A8C8}" type="slidenum">
              <a:rPr lang="en-US" smtClean="0"/>
              <a:t>‹Nº›</a:t>
            </a:fld>
            <a:endParaRPr lang="en-US" dirty="0"/>
          </a:p>
        </p:txBody>
      </p:sp>
    </p:spTree>
    <p:extLst>
      <p:ext uri="{BB962C8B-B14F-4D97-AF65-F5344CB8AC3E}">
        <p14:creationId xmlns:p14="http://schemas.microsoft.com/office/powerpoint/2010/main" val="1926704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C6833E1-D224-4EF9-B9E8-EF434DCC0296}"/>
              </a:ext>
            </a:extLst>
          </p:cNvPr>
          <p:cNvSpPr>
            <a:spLocks noGrp="1"/>
          </p:cNvSpPr>
          <p:nvPr>
            <p:ph type="title"/>
          </p:nvPr>
        </p:nvSpPr>
        <p:spPr>
          <a:xfrm>
            <a:off x="839788" y="365127"/>
            <a:ext cx="10515600" cy="1325563"/>
          </a:xfrm>
        </p:spPr>
        <p:txBody>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xmlns="" id="{28D21BE9-A1B2-427F-89CE-FC26A7C88537}"/>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1FF567D5-F0C6-47A1-8AD6-470CAB7A2300}"/>
              </a:ext>
            </a:extLst>
          </p:cNvPr>
          <p:cNvSpPr>
            <a:spLocks noGrp="1"/>
          </p:cNvSpPr>
          <p:nvPr>
            <p:ph sz="half" idx="2"/>
          </p:nvPr>
        </p:nvSpPr>
        <p:spPr>
          <a:xfrm>
            <a:off x="839789"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a:extLst>
              <a:ext uri="{FF2B5EF4-FFF2-40B4-BE49-F238E27FC236}">
                <a16:creationId xmlns:a16="http://schemas.microsoft.com/office/drawing/2014/main" xmlns="" id="{0044D055-AA3E-4725-8C5C-EC99B8625778}"/>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048A9CE0-966C-46EF-B79D-A1116C6379EF}"/>
              </a:ext>
            </a:extLst>
          </p:cNvPr>
          <p:cNvSpPr>
            <a:spLocks noGrp="1"/>
          </p:cNvSpPr>
          <p:nvPr>
            <p:ph sz="quarter" idx="4"/>
          </p:nvPr>
        </p:nvSpPr>
        <p:spPr>
          <a:xfrm>
            <a:off x="6172201"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a:extLst>
              <a:ext uri="{FF2B5EF4-FFF2-40B4-BE49-F238E27FC236}">
                <a16:creationId xmlns:a16="http://schemas.microsoft.com/office/drawing/2014/main" xmlns="" id="{DC78D1AE-6C66-48E7-9BC7-AC2ED62696FC}"/>
              </a:ext>
            </a:extLst>
          </p:cNvPr>
          <p:cNvSpPr>
            <a:spLocks noGrp="1"/>
          </p:cNvSpPr>
          <p:nvPr>
            <p:ph type="dt" sz="half" idx="10"/>
          </p:nvPr>
        </p:nvSpPr>
        <p:spPr/>
        <p:txBody>
          <a:bodyPr/>
          <a:lstStyle/>
          <a:p>
            <a:fld id="{72345051-2045-45DA-935E-2E3CA1A69ADC}" type="datetimeFigureOut">
              <a:rPr lang="en-US" smtClean="0"/>
              <a:t>10/14/2022</a:t>
            </a:fld>
            <a:endParaRPr lang="en-US" dirty="0"/>
          </a:p>
        </p:txBody>
      </p:sp>
      <p:sp>
        <p:nvSpPr>
          <p:cNvPr id="8" name="Marcador de pie de página 7">
            <a:extLst>
              <a:ext uri="{FF2B5EF4-FFF2-40B4-BE49-F238E27FC236}">
                <a16:creationId xmlns:a16="http://schemas.microsoft.com/office/drawing/2014/main" xmlns="" id="{7267EF67-A349-4230-B366-F2C52A08651C}"/>
              </a:ext>
            </a:extLst>
          </p:cNvPr>
          <p:cNvSpPr>
            <a:spLocks noGrp="1"/>
          </p:cNvSpPr>
          <p:nvPr>
            <p:ph type="ftr" sz="quarter" idx="11"/>
          </p:nvPr>
        </p:nvSpPr>
        <p:spPr/>
        <p:txBody>
          <a:bodyPr/>
          <a:lstStyle/>
          <a:p>
            <a:endParaRPr lang="en-US" dirty="0"/>
          </a:p>
        </p:txBody>
      </p:sp>
      <p:sp>
        <p:nvSpPr>
          <p:cNvPr id="9" name="Marcador de número de diapositiva 8">
            <a:extLst>
              <a:ext uri="{FF2B5EF4-FFF2-40B4-BE49-F238E27FC236}">
                <a16:creationId xmlns:a16="http://schemas.microsoft.com/office/drawing/2014/main" xmlns="" id="{D997868C-4AE0-4DB0-8973-85E01AD4DF16}"/>
              </a:ext>
            </a:extLst>
          </p:cNvPr>
          <p:cNvSpPr>
            <a:spLocks noGrp="1"/>
          </p:cNvSpPr>
          <p:nvPr>
            <p:ph type="sldNum" sz="quarter" idx="12"/>
          </p:nvPr>
        </p:nvSpPr>
        <p:spPr/>
        <p:txBody>
          <a:bodyPr/>
          <a:lstStyle/>
          <a:p>
            <a:fld id="{A7CD31F4-64FA-4BA0-9498-67783267A8C8}" type="slidenum">
              <a:rPr lang="en-US" smtClean="0"/>
              <a:t>‹Nº›</a:t>
            </a:fld>
            <a:endParaRPr lang="en-US" dirty="0"/>
          </a:p>
        </p:txBody>
      </p:sp>
    </p:spTree>
    <p:extLst>
      <p:ext uri="{BB962C8B-B14F-4D97-AF65-F5344CB8AC3E}">
        <p14:creationId xmlns:p14="http://schemas.microsoft.com/office/powerpoint/2010/main" val="14799256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78C2D10-F9C3-4892-8A2F-7E057618EDC7}"/>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fecha 2">
            <a:extLst>
              <a:ext uri="{FF2B5EF4-FFF2-40B4-BE49-F238E27FC236}">
                <a16:creationId xmlns:a16="http://schemas.microsoft.com/office/drawing/2014/main" xmlns="" id="{C2D43052-4D17-45EB-9E7E-A1CC671A1865}"/>
              </a:ext>
            </a:extLst>
          </p:cNvPr>
          <p:cNvSpPr>
            <a:spLocks noGrp="1"/>
          </p:cNvSpPr>
          <p:nvPr>
            <p:ph type="dt" sz="half" idx="10"/>
          </p:nvPr>
        </p:nvSpPr>
        <p:spPr/>
        <p:txBody>
          <a:bodyPr/>
          <a:lstStyle/>
          <a:p>
            <a:fld id="{72345051-2045-45DA-935E-2E3CA1A69ADC}" type="datetimeFigureOut">
              <a:rPr lang="en-US" smtClean="0"/>
              <a:t>10/14/2022</a:t>
            </a:fld>
            <a:endParaRPr lang="en-US" dirty="0"/>
          </a:p>
        </p:txBody>
      </p:sp>
      <p:sp>
        <p:nvSpPr>
          <p:cNvPr id="4" name="Marcador de pie de página 3">
            <a:extLst>
              <a:ext uri="{FF2B5EF4-FFF2-40B4-BE49-F238E27FC236}">
                <a16:creationId xmlns:a16="http://schemas.microsoft.com/office/drawing/2014/main" xmlns="" id="{A604C87C-A0FD-4B99-A656-C2035EA1285D}"/>
              </a:ext>
            </a:extLst>
          </p:cNvPr>
          <p:cNvSpPr>
            <a:spLocks noGrp="1"/>
          </p:cNvSpPr>
          <p:nvPr>
            <p:ph type="ftr" sz="quarter" idx="11"/>
          </p:nvPr>
        </p:nvSpPr>
        <p:spPr/>
        <p:txBody>
          <a:bodyPr/>
          <a:lstStyle/>
          <a:p>
            <a:endParaRPr lang="en-US" dirty="0"/>
          </a:p>
        </p:txBody>
      </p:sp>
      <p:sp>
        <p:nvSpPr>
          <p:cNvPr id="5" name="Marcador de número de diapositiva 4">
            <a:extLst>
              <a:ext uri="{FF2B5EF4-FFF2-40B4-BE49-F238E27FC236}">
                <a16:creationId xmlns:a16="http://schemas.microsoft.com/office/drawing/2014/main" xmlns="" id="{59F46DDF-F899-4631-BCBF-30EEF55D9838}"/>
              </a:ext>
            </a:extLst>
          </p:cNvPr>
          <p:cNvSpPr>
            <a:spLocks noGrp="1"/>
          </p:cNvSpPr>
          <p:nvPr>
            <p:ph type="sldNum" sz="quarter" idx="12"/>
          </p:nvPr>
        </p:nvSpPr>
        <p:spPr/>
        <p:txBody>
          <a:bodyPr/>
          <a:lstStyle/>
          <a:p>
            <a:fld id="{A7CD31F4-64FA-4BA0-9498-67783267A8C8}" type="slidenum">
              <a:rPr lang="en-US" smtClean="0"/>
              <a:t>‹Nº›</a:t>
            </a:fld>
            <a:endParaRPr lang="en-US" dirty="0"/>
          </a:p>
        </p:txBody>
      </p:sp>
    </p:spTree>
    <p:extLst>
      <p:ext uri="{BB962C8B-B14F-4D97-AF65-F5344CB8AC3E}">
        <p14:creationId xmlns:p14="http://schemas.microsoft.com/office/powerpoint/2010/main" val="24680197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B900881C-65EA-4EFE-871E-2F893B7C62A9}"/>
              </a:ext>
            </a:extLst>
          </p:cNvPr>
          <p:cNvSpPr>
            <a:spLocks noGrp="1"/>
          </p:cNvSpPr>
          <p:nvPr>
            <p:ph type="dt" sz="half" idx="10"/>
          </p:nvPr>
        </p:nvSpPr>
        <p:spPr/>
        <p:txBody>
          <a:bodyPr/>
          <a:lstStyle/>
          <a:p>
            <a:fld id="{72345051-2045-45DA-935E-2E3CA1A69ADC}" type="datetimeFigureOut">
              <a:rPr lang="en-US" smtClean="0"/>
              <a:t>10/14/2022</a:t>
            </a:fld>
            <a:endParaRPr lang="en-US" dirty="0"/>
          </a:p>
        </p:txBody>
      </p:sp>
      <p:sp>
        <p:nvSpPr>
          <p:cNvPr id="3" name="Marcador de pie de página 2">
            <a:extLst>
              <a:ext uri="{FF2B5EF4-FFF2-40B4-BE49-F238E27FC236}">
                <a16:creationId xmlns:a16="http://schemas.microsoft.com/office/drawing/2014/main" xmlns="" id="{CF4D47E6-692E-4AA7-9DEB-A376CCF3C47C}"/>
              </a:ext>
            </a:extLst>
          </p:cNvPr>
          <p:cNvSpPr>
            <a:spLocks noGrp="1"/>
          </p:cNvSpPr>
          <p:nvPr>
            <p:ph type="ftr" sz="quarter" idx="11"/>
          </p:nvPr>
        </p:nvSpPr>
        <p:spPr/>
        <p:txBody>
          <a:bodyPr/>
          <a:lstStyle/>
          <a:p>
            <a:endParaRPr lang="en-US" dirty="0"/>
          </a:p>
        </p:txBody>
      </p:sp>
      <p:sp>
        <p:nvSpPr>
          <p:cNvPr id="4" name="Marcador de número de diapositiva 3">
            <a:extLst>
              <a:ext uri="{FF2B5EF4-FFF2-40B4-BE49-F238E27FC236}">
                <a16:creationId xmlns:a16="http://schemas.microsoft.com/office/drawing/2014/main" xmlns="" id="{4896EEE0-D861-49E1-9F0A-6EEABC863851}"/>
              </a:ext>
            </a:extLst>
          </p:cNvPr>
          <p:cNvSpPr>
            <a:spLocks noGrp="1"/>
          </p:cNvSpPr>
          <p:nvPr>
            <p:ph type="sldNum" sz="quarter" idx="12"/>
          </p:nvPr>
        </p:nvSpPr>
        <p:spPr/>
        <p:txBody>
          <a:bodyPr/>
          <a:lstStyle/>
          <a:p>
            <a:fld id="{A7CD31F4-64FA-4BA0-9498-67783267A8C8}" type="slidenum">
              <a:rPr lang="en-US" smtClean="0"/>
              <a:t>‹Nº›</a:t>
            </a:fld>
            <a:endParaRPr lang="en-US" dirty="0"/>
          </a:p>
        </p:txBody>
      </p:sp>
    </p:spTree>
    <p:extLst>
      <p:ext uri="{BB962C8B-B14F-4D97-AF65-F5344CB8AC3E}">
        <p14:creationId xmlns:p14="http://schemas.microsoft.com/office/powerpoint/2010/main" val="3069457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B1BB8C5-D4D2-4418-AEF4-1BB93FB86A8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xmlns="" id="{1302271E-397F-4CC3-B2D7-348292F6B7A1}"/>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a:extLst>
              <a:ext uri="{FF2B5EF4-FFF2-40B4-BE49-F238E27FC236}">
                <a16:creationId xmlns:a16="http://schemas.microsoft.com/office/drawing/2014/main" xmlns="" id="{001BEAB8-B6CE-4F9B-A897-6D62B4026995}"/>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4767486D-2B00-4D2F-956D-AB9FD09EA091}"/>
              </a:ext>
            </a:extLst>
          </p:cNvPr>
          <p:cNvSpPr>
            <a:spLocks noGrp="1"/>
          </p:cNvSpPr>
          <p:nvPr>
            <p:ph type="dt" sz="half" idx="10"/>
          </p:nvPr>
        </p:nvSpPr>
        <p:spPr/>
        <p:txBody>
          <a:bodyPr/>
          <a:lstStyle/>
          <a:p>
            <a:fld id="{72345051-2045-45DA-935E-2E3CA1A69ADC}" type="datetimeFigureOut">
              <a:rPr lang="en-US" smtClean="0"/>
              <a:t>10/14/2022</a:t>
            </a:fld>
            <a:endParaRPr lang="en-US" dirty="0"/>
          </a:p>
        </p:txBody>
      </p:sp>
      <p:sp>
        <p:nvSpPr>
          <p:cNvPr id="6" name="Marcador de pie de página 5">
            <a:extLst>
              <a:ext uri="{FF2B5EF4-FFF2-40B4-BE49-F238E27FC236}">
                <a16:creationId xmlns:a16="http://schemas.microsoft.com/office/drawing/2014/main" xmlns="" id="{59C63DC5-5F4B-495A-87A6-8FD3C6EB9F04}"/>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xmlns="" id="{658F1BB4-A769-4670-8021-5CEC59D34C79}"/>
              </a:ext>
            </a:extLst>
          </p:cNvPr>
          <p:cNvSpPr>
            <a:spLocks noGrp="1"/>
          </p:cNvSpPr>
          <p:nvPr>
            <p:ph type="sldNum" sz="quarter" idx="12"/>
          </p:nvPr>
        </p:nvSpPr>
        <p:spPr/>
        <p:txBody>
          <a:bodyPr/>
          <a:lstStyle/>
          <a:p>
            <a:fld id="{A7CD31F4-64FA-4BA0-9498-67783267A8C8}" type="slidenum">
              <a:rPr lang="en-US" smtClean="0"/>
              <a:t>‹Nº›</a:t>
            </a:fld>
            <a:endParaRPr lang="en-US" dirty="0"/>
          </a:p>
        </p:txBody>
      </p:sp>
    </p:spTree>
    <p:extLst>
      <p:ext uri="{BB962C8B-B14F-4D97-AF65-F5344CB8AC3E}">
        <p14:creationId xmlns:p14="http://schemas.microsoft.com/office/powerpoint/2010/main" val="26862206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94B6EF1-2103-48CB-BE2C-E298FEA33FA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a:extLst>
              <a:ext uri="{FF2B5EF4-FFF2-40B4-BE49-F238E27FC236}">
                <a16:creationId xmlns:a16="http://schemas.microsoft.com/office/drawing/2014/main" xmlns="" id="{F7703450-F3BC-4426-8DC2-5A9FB5CEF15D}"/>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s-AR"/>
          </a:p>
        </p:txBody>
      </p:sp>
      <p:sp>
        <p:nvSpPr>
          <p:cNvPr id="4" name="Marcador de texto 3">
            <a:extLst>
              <a:ext uri="{FF2B5EF4-FFF2-40B4-BE49-F238E27FC236}">
                <a16:creationId xmlns:a16="http://schemas.microsoft.com/office/drawing/2014/main" xmlns="" id="{038EC1F7-1011-4C77-A997-CB1FA3EADA8F}"/>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FE6ED101-BFFF-4D03-8F18-5F08E9432088}"/>
              </a:ext>
            </a:extLst>
          </p:cNvPr>
          <p:cNvSpPr>
            <a:spLocks noGrp="1"/>
          </p:cNvSpPr>
          <p:nvPr>
            <p:ph type="dt" sz="half" idx="10"/>
          </p:nvPr>
        </p:nvSpPr>
        <p:spPr/>
        <p:txBody>
          <a:bodyPr/>
          <a:lstStyle/>
          <a:p>
            <a:fld id="{72345051-2045-45DA-935E-2E3CA1A69ADC}" type="datetimeFigureOut">
              <a:rPr lang="en-US" smtClean="0"/>
              <a:t>10/14/2022</a:t>
            </a:fld>
            <a:endParaRPr lang="en-US" dirty="0"/>
          </a:p>
        </p:txBody>
      </p:sp>
      <p:sp>
        <p:nvSpPr>
          <p:cNvPr id="6" name="Marcador de pie de página 5">
            <a:extLst>
              <a:ext uri="{FF2B5EF4-FFF2-40B4-BE49-F238E27FC236}">
                <a16:creationId xmlns:a16="http://schemas.microsoft.com/office/drawing/2014/main" xmlns="" id="{D9718165-5A1F-48EE-9DCF-B757A05EDF9F}"/>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xmlns="" id="{7D246F24-7C1E-4113-B93C-6630A897635E}"/>
              </a:ext>
            </a:extLst>
          </p:cNvPr>
          <p:cNvSpPr>
            <a:spLocks noGrp="1"/>
          </p:cNvSpPr>
          <p:nvPr>
            <p:ph type="sldNum" sz="quarter" idx="12"/>
          </p:nvPr>
        </p:nvSpPr>
        <p:spPr/>
        <p:txBody>
          <a:bodyPr/>
          <a:lstStyle/>
          <a:p>
            <a:fld id="{A7CD31F4-64FA-4BA0-9498-67783267A8C8}" type="slidenum">
              <a:rPr lang="en-US" smtClean="0"/>
              <a:t>‹Nº›</a:t>
            </a:fld>
            <a:endParaRPr lang="en-US" dirty="0"/>
          </a:p>
        </p:txBody>
      </p:sp>
    </p:spTree>
    <p:extLst>
      <p:ext uri="{BB962C8B-B14F-4D97-AF65-F5344CB8AC3E}">
        <p14:creationId xmlns:p14="http://schemas.microsoft.com/office/powerpoint/2010/main" val="6612310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41E82B8-2F3E-448B-8714-BD7B4174D739}"/>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xmlns="" id="{CB03CF5D-3FBE-4785-AD99-2487CD3EF2B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xmlns="" id="{01EB5E4E-C4E8-4EC0-8F81-AAF69532468A}"/>
              </a:ext>
            </a:extLst>
          </p:cNvPr>
          <p:cNvSpPr>
            <a:spLocks noGrp="1"/>
          </p:cNvSpPr>
          <p:nvPr>
            <p:ph type="dt" sz="half" idx="10"/>
          </p:nvPr>
        </p:nvSpPr>
        <p:spPr/>
        <p:txBody>
          <a:bodyPr/>
          <a:lstStyle/>
          <a:p>
            <a:fld id="{72345051-2045-45DA-935E-2E3CA1A69ADC}" type="datetimeFigureOut">
              <a:rPr lang="en-US" smtClean="0"/>
              <a:t>10/14/2022</a:t>
            </a:fld>
            <a:endParaRPr lang="en-US" dirty="0"/>
          </a:p>
        </p:txBody>
      </p:sp>
      <p:sp>
        <p:nvSpPr>
          <p:cNvPr id="5" name="Marcador de pie de página 4">
            <a:extLst>
              <a:ext uri="{FF2B5EF4-FFF2-40B4-BE49-F238E27FC236}">
                <a16:creationId xmlns:a16="http://schemas.microsoft.com/office/drawing/2014/main" xmlns="" id="{F3413F26-C7E7-47F8-AA23-2D30BF3049CF}"/>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xmlns="" id="{4FBD5845-27C8-46D4-94DD-1F354CF5C1B6}"/>
              </a:ext>
            </a:extLst>
          </p:cNvPr>
          <p:cNvSpPr>
            <a:spLocks noGrp="1"/>
          </p:cNvSpPr>
          <p:nvPr>
            <p:ph type="sldNum" sz="quarter" idx="12"/>
          </p:nvPr>
        </p:nvSpPr>
        <p:spPr/>
        <p:txBody>
          <a:bodyPr/>
          <a:lstStyle/>
          <a:p>
            <a:fld id="{A7CD31F4-64FA-4BA0-9498-67783267A8C8}" type="slidenum">
              <a:rPr lang="en-US" smtClean="0"/>
              <a:t>‹Nº›</a:t>
            </a:fld>
            <a:endParaRPr lang="en-US" dirty="0"/>
          </a:p>
        </p:txBody>
      </p:sp>
    </p:spTree>
    <p:extLst>
      <p:ext uri="{BB962C8B-B14F-4D97-AF65-F5344CB8AC3E}">
        <p14:creationId xmlns:p14="http://schemas.microsoft.com/office/powerpoint/2010/main" val="7872412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4B690FC7-6E90-489A-976B-6B3667F93392}"/>
              </a:ext>
            </a:extLst>
          </p:cNvPr>
          <p:cNvSpPr>
            <a:spLocks noGrp="1"/>
          </p:cNvSpPr>
          <p:nvPr>
            <p:ph type="title" orient="vert"/>
          </p:nvPr>
        </p:nvSpPr>
        <p:spPr>
          <a:xfrm>
            <a:off x="8724901" y="365125"/>
            <a:ext cx="2628900" cy="5811838"/>
          </a:xfrm>
        </p:spPr>
        <p:txBody>
          <a:bodyPr vert="eaVert"/>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xmlns="" id="{959D1A75-E13C-41A2-94DC-9E425FE01F7B}"/>
              </a:ext>
            </a:extLst>
          </p:cNvPr>
          <p:cNvSpPr>
            <a:spLocks noGrp="1"/>
          </p:cNvSpPr>
          <p:nvPr>
            <p:ph type="body" orient="vert" idx="1"/>
          </p:nvPr>
        </p:nvSpPr>
        <p:spPr>
          <a:xfrm>
            <a:off x="838201"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xmlns="" id="{7EE70EF6-B59B-4715-BCFD-744B8909C411}"/>
              </a:ext>
            </a:extLst>
          </p:cNvPr>
          <p:cNvSpPr>
            <a:spLocks noGrp="1"/>
          </p:cNvSpPr>
          <p:nvPr>
            <p:ph type="dt" sz="half" idx="10"/>
          </p:nvPr>
        </p:nvSpPr>
        <p:spPr/>
        <p:txBody>
          <a:bodyPr/>
          <a:lstStyle/>
          <a:p>
            <a:fld id="{72345051-2045-45DA-935E-2E3CA1A69ADC}" type="datetimeFigureOut">
              <a:rPr lang="en-US" smtClean="0"/>
              <a:t>10/14/2022</a:t>
            </a:fld>
            <a:endParaRPr lang="en-US" dirty="0"/>
          </a:p>
        </p:txBody>
      </p:sp>
      <p:sp>
        <p:nvSpPr>
          <p:cNvPr id="5" name="Marcador de pie de página 4">
            <a:extLst>
              <a:ext uri="{FF2B5EF4-FFF2-40B4-BE49-F238E27FC236}">
                <a16:creationId xmlns:a16="http://schemas.microsoft.com/office/drawing/2014/main" xmlns="" id="{7DBC9D6D-3E85-4094-AD7A-325054557E9B}"/>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xmlns="" id="{87D14484-5BA7-42A9-AAB8-73242B076909}"/>
              </a:ext>
            </a:extLst>
          </p:cNvPr>
          <p:cNvSpPr>
            <a:spLocks noGrp="1"/>
          </p:cNvSpPr>
          <p:nvPr>
            <p:ph type="sldNum" sz="quarter" idx="12"/>
          </p:nvPr>
        </p:nvSpPr>
        <p:spPr/>
        <p:txBody>
          <a:bodyPr/>
          <a:lstStyle/>
          <a:p>
            <a:fld id="{A7CD31F4-64FA-4BA0-9498-67783267A8C8}" type="slidenum">
              <a:rPr lang="en-US" smtClean="0"/>
              <a:t>‹Nº›</a:t>
            </a:fld>
            <a:endParaRPr lang="en-US" dirty="0"/>
          </a:p>
        </p:txBody>
      </p:sp>
    </p:spTree>
    <p:extLst>
      <p:ext uri="{BB962C8B-B14F-4D97-AF65-F5344CB8AC3E}">
        <p14:creationId xmlns:p14="http://schemas.microsoft.com/office/powerpoint/2010/main" val="51480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2" name="21 Marcador de título"/>
          <p:cNvSpPr>
            <a:spLocks noGrp="1"/>
          </p:cNvSpPr>
          <p:nvPr>
            <p:ph type="title"/>
          </p:nvPr>
        </p:nvSpPr>
        <p:spPr>
          <a:xfrm>
            <a:off x="609600" y="274638"/>
            <a:ext cx="99568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F53A735D-723E-4B42-9BFA-C2CD229E3F14}" type="datetimeFigureOut">
              <a:rPr lang="es-AR" smtClean="0"/>
              <a:pPr/>
              <a:t>14/10/2022</a:t>
            </a:fld>
            <a:endParaRPr lang="es-AR"/>
          </a:p>
        </p:txBody>
      </p:sp>
      <p:sp>
        <p:nvSpPr>
          <p:cNvPr id="3" name="2 Marcador de pie de página"/>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s-AR"/>
          </a:p>
        </p:txBody>
      </p:sp>
      <p:sp>
        <p:nvSpPr>
          <p:cNvPr id="7" name="6 Conector recto"/>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9" name="8 Conector recto"/>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9 Rectángulo"/>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10 Conector recto"/>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11 Elipse"/>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22 Marcador de número de diapositiva"/>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D6ABEC3B-F25B-41D1-A136-59FE54DD6A9E}" type="slidenum">
              <a:rPr lang="es-AR" smtClean="0"/>
              <a:pPr/>
              <a:t>‹Nº›</a:t>
            </a:fld>
            <a:endParaRPr lang="es-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13" indent="-274313"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64" indent="-274313"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377" indent="-182875"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690" indent="-182875"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03" indent="-182875"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17" indent="-182875"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30" indent="-182875"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5943" indent="-182875"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256" indent="-182875"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89" algn="l" rtl="0" eaLnBrk="1" latinLnBrk="0" hangingPunct="1">
        <a:defRPr kumimoji="0" kern="1200">
          <a:solidFill>
            <a:schemeClr val="tx1"/>
          </a:solidFill>
          <a:latin typeface="+mn-lt"/>
          <a:ea typeface="+mn-ea"/>
          <a:cs typeface="+mn-cs"/>
        </a:defRPr>
      </a:lvl2pPr>
      <a:lvl3pPr marL="914377" algn="l" rtl="0" eaLnBrk="1" latinLnBrk="0" hangingPunct="1">
        <a:defRPr kumimoji="0" kern="1200">
          <a:solidFill>
            <a:schemeClr val="tx1"/>
          </a:solidFill>
          <a:latin typeface="+mn-lt"/>
          <a:ea typeface="+mn-ea"/>
          <a:cs typeface="+mn-cs"/>
        </a:defRPr>
      </a:lvl3pPr>
      <a:lvl4pPr marL="1371566" algn="l" rtl="0" eaLnBrk="1" latinLnBrk="0" hangingPunct="1">
        <a:defRPr kumimoji="0" kern="1200">
          <a:solidFill>
            <a:schemeClr val="tx1"/>
          </a:solidFill>
          <a:latin typeface="+mn-lt"/>
          <a:ea typeface="+mn-ea"/>
          <a:cs typeface="+mn-cs"/>
        </a:defRPr>
      </a:lvl4pPr>
      <a:lvl5pPr marL="1828754" algn="l" rtl="0" eaLnBrk="1" latinLnBrk="0" hangingPunct="1">
        <a:defRPr kumimoji="0" kern="1200">
          <a:solidFill>
            <a:schemeClr val="tx1"/>
          </a:solidFill>
          <a:latin typeface="+mn-lt"/>
          <a:ea typeface="+mn-ea"/>
          <a:cs typeface="+mn-cs"/>
        </a:defRPr>
      </a:lvl5pPr>
      <a:lvl6pPr marL="2285943" algn="l" rtl="0" eaLnBrk="1" latinLnBrk="0" hangingPunct="1">
        <a:defRPr kumimoji="0" kern="1200">
          <a:solidFill>
            <a:schemeClr val="tx1"/>
          </a:solidFill>
          <a:latin typeface="+mn-lt"/>
          <a:ea typeface="+mn-ea"/>
          <a:cs typeface="+mn-cs"/>
        </a:defRPr>
      </a:lvl6pPr>
      <a:lvl7pPr marL="2743131" algn="l" rtl="0" eaLnBrk="1" latinLnBrk="0" hangingPunct="1">
        <a:defRPr kumimoji="0" kern="1200">
          <a:solidFill>
            <a:schemeClr val="tx1"/>
          </a:solidFill>
          <a:latin typeface="+mn-lt"/>
          <a:ea typeface="+mn-ea"/>
          <a:cs typeface="+mn-cs"/>
        </a:defRPr>
      </a:lvl7pPr>
      <a:lvl8pPr marL="3200320" algn="l" rtl="0" eaLnBrk="1" latinLnBrk="0" hangingPunct="1">
        <a:defRPr kumimoji="0" kern="1200">
          <a:solidFill>
            <a:schemeClr val="tx1"/>
          </a:solidFill>
          <a:latin typeface="+mn-lt"/>
          <a:ea typeface="+mn-ea"/>
          <a:cs typeface="+mn-cs"/>
        </a:defRPr>
      </a:lvl8pPr>
      <a:lvl9pPr marL="3657509"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88500">
              <a:srgbClr val="B5D2EC">
                <a:alpha val="70000"/>
              </a:srgbClr>
            </a:gs>
            <a:gs pos="77000">
              <a:schemeClr val="accent5">
                <a:lumMod val="45000"/>
                <a:lumOff val="55000"/>
              </a:schemeClr>
            </a:gs>
            <a:gs pos="100000">
              <a:schemeClr val="accent5">
                <a:lumMod val="45000"/>
                <a:lumOff val="55000"/>
              </a:schemeClr>
            </a:gs>
            <a:gs pos="100000">
              <a:schemeClr val="accent5">
                <a:lumMod val="30000"/>
                <a:lumOff val="70000"/>
              </a:schemeClr>
            </a:gs>
          </a:gsLst>
          <a:lin ang="0" scaled="1"/>
          <a:tileRect/>
        </a:gra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4EA2332A-7FA8-45BF-B215-2C98E371EB25}"/>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xmlns="" id="{1C96542B-D965-4FC6-98EE-A9BF6DB93B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xmlns="" id="{B665D389-3814-45B0-AE87-8B895ACE36A3}"/>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345051-2045-45DA-935E-2E3CA1A69ADC}" type="datetimeFigureOut">
              <a:rPr lang="en-US" smtClean="0"/>
              <a:t>10/14/2022</a:t>
            </a:fld>
            <a:endParaRPr lang="en-US" dirty="0"/>
          </a:p>
        </p:txBody>
      </p:sp>
      <p:sp>
        <p:nvSpPr>
          <p:cNvPr id="5" name="Marcador de pie de página 4">
            <a:extLst>
              <a:ext uri="{FF2B5EF4-FFF2-40B4-BE49-F238E27FC236}">
                <a16:creationId xmlns:a16="http://schemas.microsoft.com/office/drawing/2014/main" xmlns="" id="{EEE38D01-39F4-4545-B173-7CAFFD1AF36E}"/>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Marcador de número de diapositiva 5">
            <a:extLst>
              <a:ext uri="{FF2B5EF4-FFF2-40B4-BE49-F238E27FC236}">
                <a16:creationId xmlns:a16="http://schemas.microsoft.com/office/drawing/2014/main" xmlns="" id="{05937E01-A9E0-4D49-8D3A-2166EE3BE3AC}"/>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D31F4-64FA-4BA0-9498-67783267A8C8}" type="slidenum">
              <a:rPr lang="en-US" smtClean="0"/>
              <a:t>‹Nº›</a:t>
            </a:fld>
            <a:endParaRPr lang="en-US" dirty="0"/>
          </a:p>
        </p:txBody>
      </p:sp>
    </p:spTree>
    <p:extLst>
      <p:ext uri="{BB962C8B-B14F-4D97-AF65-F5344CB8AC3E}">
        <p14:creationId xmlns:p14="http://schemas.microsoft.com/office/powerpoint/2010/main" val="37349495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6.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220AE5-EE99-8841-49BC-E0FC6F387FB5}"/>
              </a:ext>
            </a:extLst>
          </p:cNvPr>
          <p:cNvSpPr>
            <a:spLocks noGrp="1"/>
          </p:cNvSpPr>
          <p:nvPr>
            <p:ph type="ctrTitle"/>
          </p:nvPr>
        </p:nvSpPr>
        <p:spPr/>
        <p:txBody>
          <a:bodyPr/>
          <a:lstStyle/>
          <a:p>
            <a:r>
              <a:rPr lang="es-AR" dirty="0"/>
              <a:t>PSICOLOGÍA ODONTOLÓGICA</a:t>
            </a:r>
          </a:p>
        </p:txBody>
      </p:sp>
      <p:sp>
        <p:nvSpPr>
          <p:cNvPr id="3" name="Subtítulo 2">
            <a:extLst>
              <a:ext uri="{FF2B5EF4-FFF2-40B4-BE49-F238E27FC236}">
                <a16:creationId xmlns:a16="http://schemas.microsoft.com/office/drawing/2014/main" xmlns="" id="{4671710D-1400-96D0-D2C0-104201F08605}"/>
              </a:ext>
            </a:extLst>
          </p:cNvPr>
          <p:cNvSpPr>
            <a:spLocks noGrp="1"/>
          </p:cNvSpPr>
          <p:nvPr>
            <p:ph type="subTitle" idx="1"/>
          </p:nvPr>
        </p:nvSpPr>
        <p:spPr/>
        <p:txBody>
          <a:bodyPr/>
          <a:lstStyle/>
          <a:p>
            <a:r>
              <a:rPr lang="es-AR" dirty="0" smtClean="0"/>
              <a:t>Situación disruptiva, trauma y etapas del desarrollo psicoevolutivo</a:t>
            </a:r>
            <a:endParaRPr lang="es-AR" dirty="0"/>
          </a:p>
        </p:txBody>
      </p:sp>
    </p:spTree>
    <p:extLst>
      <p:ext uri="{BB962C8B-B14F-4D97-AF65-F5344CB8AC3E}">
        <p14:creationId xmlns:p14="http://schemas.microsoft.com/office/powerpoint/2010/main" val="327675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a:latin typeface="Bahnschrift Light" panose="020B0502040204020203" pitchFamily="34" charset="0"/>
              </a:rPr>
              <a:t>REVISIÓN DEL TRABAJO CLASE 6</a:t>
            </a:r>
            <a:br>
              <a:rPr lang="es-AR" dirty="0">
                <a:latin typeface="Bahnschrift Light" panose="020B0502040204020203" pitchFamily="34" charset="0"/>
              </a:rPr>
            </a:br>
            <a:r>
              <a:rPr lang="es-AR" dirty="0">
                <a:latin typeface="Bahnschrift Light" panose="020B0502040204020203" pitchFamily="34" charset="0"/>
              </a:rPr>
              <a:t>¿QUE ENFERMEDADES PSICOSOMÁTICAS ENCONTRAMOS?</a:t>
            </a:r>
          </a:p>
        </p:txBody>
      </p:sp>
      <p:pic>
        <p:nvPicPr>
          <p:cNvPr id="102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4334971" y="2120033"/>
            <a:ext cx="6363072" cy="3660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Imagen 2">
            <a:extLst>
              <a:ext uri="{FF2B5EF4-FFF2-40B4-BE49-F238E27FC236}">
                <a16:creationId xmlns:a16="http://schemas.microsoft.com/office/drawing/2014/main" xmlns="" id="{0F42DE2E-8BD9-F396-8A53-3D26676A4263}"/>
              </a:ext>
            </a:extLst>
          </p:cNvPr>
          <p:cNvPicPr>
            <a:picLocks noChangeAspect="1"/>
          </p:cNvPicPr>
          <p:nvPr/>
        </p:nvPicPr>
        <p:blipFill>
          <a:blip r:embed="rId3"/>
          <a:stretch>
            <a:fillRect/>
          </a:stretch>
        </p:blipFill>
        <p:spPr>
          <a:xfrm>
            <a:off x="590966" y="2120034"/>
            <a:ext cx="3744007" cy="4003207"/>
          </a:xfrm>
          <a:prstGeom prst="rect">
            <a:avLst/>
          </a:prstGeom>
        </p:spPr>
      </p:pic>
    </p:spTree>
    <p:extLst>
      <p:ext uri="{BB962C8B-B14F-4D97-AF65-F5344CB8AC3E}">
        <p14:creationId xmlns:p14="http://schemas.microsoft.com/office/powerpoint/2010/main" val="2726735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9"/>
            <a:ext cx="9956800" cy="422048"/>
          </a:xfrm>
        </p:spPr>
        <p:txBody>
          <a:bodyPr>
            <a:normAutofit fontScale="90000"/>
          </a:bodyPr>
          <a:lstStyle/>
          <a:p>
            <a:r>
              <a:rPr lang="es-AR" dirty="0"/>
              <a:t>Recorrido de la clase anterior-6- </a:t>
            </a:r>
          </a:p>
        </p:txBody>
      </p:sp>
      <p:sp>
        <p:nvSpPr>
          <p:cNvPr id="3" name="2 Marcador de contenido"/>
          <p:cNvSpPr>
            <a:spLocks noGrp="1"/>
          </p:cNvSpPr>
          <p:nvPr>
            <p:ph sz="quarter" idx="1"/>
          </p:nvPr>
        </p:nvSpPr>
        <p:spPr>
          <a:xfrm>
            <a:off x="609600" y="992125"/>
            <a:ext cx="9956800" cy="5591239"/>
          </a:xfrm>
        </p:spPr>
        <p:txBody>
          <a:bodyPr>
            <a:normAutofit lnSpcReduction="10000"/>
          </a:bodyPr>
          <a:lstStyle/>
          <a:p>
            <a:pPr>
              <a:buFont typeface="Courier New" panose="02070309020205020404" pitchFamily="49" charset="0"/>
              <a:buChar char="o"/>
            </a:pPr>
            <a:r>
              <a:rPr lang="es-AR" dirty="0"/>
              <a:t>Trastornos Psicosomáticos- concepto.</a:t>
            </a:r>
          </a:p>
          <a:p>
            <a:r>
              <a:rPr lang="es-AR" dirty="0"/>
              <a:t>Siglo XX apertura del concepto por S. Freud.</a:t>
            </a:r>
          </a:p>
          <a:p>
            <a:r>
              <a:rPr lang="es-AR" dirty="0"/>
              <a:t>Diferencia entre lo conversivo y lo somático.</a:t>
            </a:r>
          </a:p>
          <a:p>
            <a:r>
              <a:rPr lang="es-AR" dirty="0"/>
              <a:t>El acrecentamiento de la suma de excitación acontece por vías sensoriales y su empequeñecimiento por vías motrices.</a:t>
            </a:r>
          </a:p>
          <a:p>
            <a:r>
              <a:rPr lang="es-AR" dirty="0"/>
              <a:t>Los síntomas somáticos son el resultado de la transformación, de la conversión de una excitación endógena en una inervación somática. La sobreexcitación produce la descarga en el cuerpo a través de síntomas somáticos. </a:t>
            </a:r>
          </a:p>
          <a:p>
            <a:r>
              <a:rPr lang="es-AR" dirty="0"/>
              <a:t>Su etiología dada por la conjunción de una serie de elementos: la vulnerabilidad constitucional del órgano afectado, una constelación psicodinámica característica ósea el conflicto específico y una situación ambiental desencadenante.</a:t>
            </a:r>
          </a:p>
          <a:p>
            <a:r>
              <a:rPr lang="es-AR" dirty="0"/>
              <a:t>Enfoque de Alexander Franz .</a:t>
            </a:r>
          </a:p>
          <a:p>
            <a:r>
              <a:rPr lang="es-AR" dirty="0"/>
              <a:t>Alexitimia. Personalidad.</a:t>
            </a:r>
          </a:p>
          <a:p>
            <a:endParaRPr lang="es-AR" dirty="0"/>
          </a:p>
          <a:p>
            <a:endParaRPr lang="es-AR" dirty="0"/>
          </a:p>
          <a:p>
            <a:endParaRPr lang="es-AR" dirty="0"/>
          </a:p>
          <a:p>
            <a:endParaRPr lang="es-AR" dirty="0"/>
          </a:p>
          <a:p>
            <a:endParaRPr lang="es-AR" dirty="0"/>
          </a:p>
          <a:p>
            <a:endParaRPr lang="es-AR" dirty="0"/>
          </a:p>
          <a:p>
            <a:endParaRPr lang="es-AR" dirty="0"/>
          </a:p>
          <a:p>
            <a:endParaRPr lang="es-AR" dirty="0"/>
          </a:p>
        </p:txBody>
      </p:sp>
    </p:spTree>
    <p:extLst>
      <p:ext uri="{BB962C8B-B14F-4D97-AF65-F5344CB8AC3E}">
        <p14:creationId xmlns:p14="http://schemas.microsoft.com/office/powerpoint/2010/main" val="3503261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1F22777-DA36-B3E1-5E5C-5587AD7D0F65}"/>
              </a:ext>
            </a:extLst>
          </p:cNvPr>
          <p:cNvSpPr>
            <a:spLocks noGrp="1"/>
          </p:cNvSpPr>
          <p:nvPr>
            <p:ph type="title"/>
          </p:nvPr>
        </p:nvSpPr>
        <p:spPr>
          <a:xfrm>
            <a:off x="609600" y="274639"/>
            <a:ext cx="9956800" cy="529403"/>
          </a:xfrm>
        </p:spPr>
        <p:txBody>
          <a:bodyPr>
            <a:normAutofit fontScale="90000"/>
          </a:bodyPr>
          <a:lstStyle/>
          <a:p>
            <a:r>
              <a:rPr lang="es-AR" dirty="0"/>
              <a:t>SITUACION DISRUPTIVA - TRAUMA</a:t>
            </a:r>
          </a:p>
        </p:txBody>
      </p:sp>
      <p:sp>
        <p:nvSpPr>
          <p:cNvPr id="3" name="Marcador de contenido 2">
            <a:extLst>
              <a:ext uri="{FF2B5EF4-FFF2-40B4-BE49-F238E27FC236}">
                <a16:creationId xmlns:a16="http://schemas.microsoft.com/office/drawing/2014/main" xmlns="" id="{99A4CBEF-A3D1-9EF7-2263-58C3476D1FFD}"/>
              </a:ext>
            </a:extLst>
          </p:cNvPr>
          <p:cNvSpPr>
            <a:spLocks noGrp="1"/>
          </p:cNvSpPr>
          <p:nvPr>
            <p:ph sz="quarter" idx="1"/>
          </p:nvPr>
        </p:nvSpPr>
        <p:spPr>
          <a:xfrm>
            <a:off x="609600" y="992124"/>
            <a:ext cx="9956800" cy="4873752"/>
          </a:xfrm>
        </p:spPr>
        <p:txBody>
          <a:bodyPr>
            <a:normAutofit fontScale="92500" lnSpcReduction="20000"/>
          </a:bodyPr>
          <a:lstStyle/>
          <a:p>
            <a:pPr algn="just" defTabSz="914377">
              <a:lnSpc>
                <a:spcPct val="120000"/>
              </a:lnSpc>
              <a:spcBef>
                <a:spcPts val="1000"/>
              </a:spcBef>
              <a:buClrTx/>
              <a:buSzPct val="125000"/>
              <a:buFont typeface="Courier New" panose="02070309020205020404" pitchFamily="49" charset="0"/>
              <a:buChar char="o"/>
              <a:defRPr/>
            </a:pPr>
            <a:r>
              <a:rPr lang="es-AR" sz="1600" b="1" cap="all" dirty="0">
                <a:solidFill>
                  <a:prstClr val="black"/>
                </a:solidFill>
                <a:latin typeface="Tahoma" panose="020B0604030504040204" pitchFamily="34" charset="0"/>
                <a:ea typeface="Times New Roman" panose="02020603050405020304" pitchFamily="18" charset="0"/>
                <a:cs typeface="+mj-cs"/>
              </a:rPr>
              <a:t>(Benyakar,M.; 2003/2007). </a:t>
            </a:r>
            <a:r>
              <a:rPr lang="es-AR" sz="1800" b="1" i="1" dirty="0">
                <a:solidFill>
                  <a:prstClr val="black"/>
                </a:solidFill>
                <a:latin typeface="Arial" pitchFamily="34" charset="0"/>
                <a:cs typeface="Arial" pitchFamily="34" charset="0"/>
              </a:rPr>
              <a:t>AQUEL FENÓMENO PSÍQUICO, PROVOCADO POR UN IMPACTO EXTERNO QUE CAUSA UNA FALLA EN LA CAPACIDAD PROCESUAL.</a:t>
            </a:r>
          </a:p>
          <a:p>
            <a:pPr algn="just" defTabSz="914377">
              <a:lnSpc>
                <a:spcPct val="120000"/>
              </a:lnSpc>
              <a:spcBef>
                <a:spcPts val="1000"/>
              </a:spcBef>
              <a:buClrTx/>
              <a:buSzPct val="125000"/>
              <a:buFont typeface="Courier New" panose="02070309020205020404" pitchFamily="49" charset="0"/>
              <a:buChar char="o"/>
              <a:defRPr/>
            </a:pPr>
            <a:r>
              <a:rPr lang="es-AR" sz="1800" b="1" dirty="0">
                <a:solidFill>
                  <a:prstClr val="black"/>
                </a:solidFill>
                <a:latin typeface="Arial" pitchFamily="34" charset="0"/>
                <a:cs typeface="Arial" pitchFamily="34" charset="0"/>
              </a:rPr>
              <a:t>Un </a:t>
            </a:r>
            <a:r>
              <a:rPr lang="es-AR" sz="1800" b="1" u="sng" dirty="0">
                <a:solidFill>
                  <a:prstClr val="black"/>
                </a:solidFill>
                <a:latin typeface="Arial" pitchFamily="34" charset="0"/>
                <a:cs typeface="Arial" pitchFamily="34" charset="0"/>
              </a:rPr>
              <a:t>accidente</a:t>
            </a:r>
            <a:r>
              <a:rPr lang="es-AR" sz="1800" b="1" dirty="0">
                <a:solidFill>
                  <a:prstClr val="black"/>
                </a:solidFill>
                <a:latin typeface="Arial" pitchFamily="34" charset="0"/>
                <a:cs typeface="Arial" pitchFamily="34" charset="0"/>
              </a:rPr>
              <a:t> que </a:t>
            </a:r>
            <a:r>
              <a:rPr lang="es-AR" sz="1800" b="1" u="sng" dirty="0">
                <a:solidFill>
                  <a:prstClr val="black"/>
                </a:solidFill>
                <a:latin typeface="Arial" pitchFamily="34" charset="0"/>
                <a:cs typeface="Arial" pitchFamily="34" charset="0"/>
              </a:rPr>
              <a:t>se vivió </a:t>
            </a:r>
            <a:r>
              <a:rPr lang="es-AR" sz="1800" b="1" dirty="0">
                <a:solidFill>
                  <a:prstClr val="black"/>
                </a:solidFill>
                <a:latin typeface="Arial" pitchFamily="34" charset="0"/>
                <a:cs typeface="Arial" pitchFamily="34" charset="0"/>
              </a:rPr>
              <a:t>como </a:t>
            </a:r>
            <a:r>
              <a:rPr lang="es-AR" sz="1800" b="1" u="sng" dirty="0">
                <a:solidFill>
                  <a:prstClr val="black"/>
                </a:solidFill>
                <a:latin typeface="Arial" pitchFamily="34" charset="0"/>
                <a:cs typeface="Arial" pitchFamily="34" charset="0"/>
              </a:rPr>
              <a:t>situación disruptiva, con el grado de TRAUMA </a:t>
            </a:r>
            <a:endParaRPr lang="es-AR" dirty="0">
              <a:latin typeface="Arial" pitchFamily="34" charset="0"/>
              <a:cs typeface="Arial" pitchFamily="34" charset="0"/>
            </a:endParaRPr>
          </a:p>
          <a:p>
            <a:pPr>
              <a:lnSpc>
                <a:spcPct val="150000"/>
              </a:lnSpc>
            </a:pPr>
            <a:r>
              <a:rPr lang="es-AR" dirty="0">
                <a:latin typeface="Arial" pitchFamily="34" charset="0"/>
                <a:cs typeface="Arial" pitchFamily="34" charset="0"/>
              </a:rPr>
              <a:t>Una situación disruptiva se puede vivir como un accidente traumático PORQUE CAMBIA su forma de vida organizada por un impedimento generado de las secuelas discapacitantes físicas y/o psíquicas.</a:t>
            </a:r>
          </a:p>
          <a:p>
            <a:pPr marL="0" indent="0">
              <a:lnSpc>
                <a:spcPct val="150000"/>
              </a:lnSpc>
              <a:buNone/>
            </a:pPr>
            <a:endParaRPr lang="es-AR" dirty="0">
              <a:latin typeface="Arial" pitchFamily="34" charset="0"/>
              <a:cs typeface="Arial" pitchFamily="34" charset="0"/>
            </a:endParaRPr>
          </a:p>
          <a:p>
            <a:pPr marL="0" indent="0">
              <a:lnSpc>
                <a:spcPct val="150000"/>
              </a:lnSpc>
              <a:buNone/>
            </a:pPr>
            <a:r>
              <a:rPr lang="es-AR" dirty="0">
                <a:latin typeface="Arial" pitchFamily="34" charset="0"/>
                <a:cs typeface="Arial" pitchFamily="34" charset="0"/>
              </a:rPr>
              <a:t>LO TRAUMÁTICO</a:t>
            </a:r>
          </a:p>
          <a:p>
            <a:pPr marL="0" indent="0">
              <a:lnSpc>
                <a:spcPct val="150000"/>
              </a:lnSpc>
              <a:buNone/>
            </a:pPr>
            <a:r>
              <a:rPr lang="es-AR" dirty="0">
                <a:latin typeface="Aharoni" panose="02010803020104030203" pitchFamily="2" charset="-79"/>
                <a:cs typeface="Aharoni" panose="02010803020104030203" pitchFamily="2" charset="-79"/>
              </a:rPr>
              <a:t>Se observa un procesamiento psíquico de desarticulación entre el  afecto y la representación, que enfatiza las dimensiones y manifestaciones del trauma.</a:t>
            </a:r>
            <a:r>
              <a:rPr lang="es-AR" dirty="0">
                <a:latin typeface="Arial" pitchFamily="34" charset="0"/>
                <a:cs typeface="Arial" pitchFamily="34" charset="0"/>
              </a:rPr>
              <a:t/>
            </a:r>
            <a:br>
              <a:rPr lang="es-AR" dirty="0">
                <a:latin typeface="Arial" pitchFamily="34" charset="0"/>
                <a:cs typeface="Arial" pitchFamily="34" charset="0"/>
              </a:rPr>
            </a:br>
            <a:endParaRPr lang="es-AR" dirty="0">
              <a:latin typeface="Arial" pitchFamily="34" charset="0"/>
              <a:cs typeface="Arial" pitchFamily="34" charset="0"/>
            </a:endParaRPr>
          </a:p>
        </p:txBody>
      </p:sp>
    </p:spTree>
    <p:extLst>
      <p:ext uri="{BB962C8B-B14F-4D97-AF65-F5344CB8AC3E}">
        <p14:creationId xmlns:p14="http://schemas.microsoft.com/office/powerpoint/2010/main" val="2348299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descr="Humo degradado de color naranja y azul">
            <a:extLst>
              <a:ext uri="{FF2B5EF4-FFF2-40B4-BE49-F238E27FC236}">
                <a16:creationId xmlns:a16="http://schemas.microsoft.com/office/drawing/2014/main" xmlns="" id="{ED52314C-C962-4E1B-B51B-EC01FD8C0221}"/>
              </a:ext>
            </a:extLst>
          </p:cNvPr>
          <p:cNvPicPr>
            <a:picLocks noChangeAspect="1"/>
          </p:cNvPicPr>
          <p:nvPr/>
        </p:nvPicPr>
        <p:blipFill rotWithShape="1">
          <a:blip r:embed="rId2"/>
          <a:srcRect t="4130" b="7979"/>
          <a:stretch/>
        </p:blipFill>
        <p:spPr>
          <a:xfrm>
            <a:off x="1" y="-79640"/>
            <a:ext cx="12191980" cy="6857991"/>
          </a:xfrm>
          <a:prstGeom prst="rect">
            <a:avLst/>
          </a:prstGeom>
        </p:spPr>
      </p:pic>
      <p:graphicFrame>
        <p:nvGraphicFramePr>
          <p:cNvPr id="3" name="Diagrama 2">
            <a:extLst>
              <a:ext uri="{FF2B5EF4-FFF2-40B4-BE49-F238E27FC236}">
                <a16:creationId xmlns:a16="http://schemas.microsoft.com/office/drawing/2014/main" xmlns="" id="{FE154375-8FB8-475E-ABC8-FA3AC7C74A9B}"/>
              </a:ext>
            </a:extLst>
          </p:cNvPr>
          <p:cNvGraphicFramePr/>
          <p:nvPr/>
        </p:nvGraphicFramePr>
        <p:xfrm>
          <a:off x="640080" y="435888"/>
          <a:ext cx="10963341" cy="2345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a 4">
            <a:extLst>
              <a:ext uri="{FF2B5EF4-FFF2-40B4-BE49-F238E27FC236}">
                <a16:creationId xmlns:a16="http://schemas.microsoft.com/office/drawing/2014/main" xmlns="" id="{F1BDE47D-D8C3-4252-8753-F3A7B86D6FB3}"/>
              </a:ext>
            </a:extLst>
          </p:cNvPr>
          <p:cNvGraphicFramePr/>
          <p:nvPr>
            <p:extLst>
              <p:ext uri="{D42A27DB-BD31-4B8C-83A1-F6EECF244321}">
                <p14:modId xmlns:p14="http://schemas.microsoft.com/office/powerpoint/2010/main" val="2803564546"/>
              </p:ext>
            </p:extLst>
          </p:nvPr>
        </p:nvGraphicFramePr>
        <p:xfrm>
          <a:off x="2031991" y="1003445"/>
          <a:ext cx="8128000" cy="541866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8" name="Graphic 6">
            <a:extLst>
              <a:ext uri="{FF2B5EF4-FFF2-40B4-BE49-F238E27FC236}">
                <a16:creationId xmlns:a16="http://schemas.microsoft.com/office/drawing/2014/main" xmlns="" id="{362D2E25-D4D9-49CF-98C1-F679C27D45F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51519" y="2781102"/>
            <a:ext cx="3338067" cy="3997249"/>
          </a:xfrm>
          <a:prstGeom prst="round2DiagRect">
            <a:avLst>
              <a:gd name="adj1" fmla="val 5608"/>
              <a:gd name="adj2" fmla="val 6532"/>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2412626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2F106E9-83E0-C454-10B3-90534180BE3E}"/>
              </a:ext>
            </a:extLst>
          </p:cNvPr>
          <p:cNvSpPr>
            <a:spLocks noGrp="1"/>
          </p:cNvSpPr>
          <p:nvPr>
            <p:ph type="title"/>
          </p:nvPr>
        </p:nvSpPr>
        <p:spPr>
          <a:xfrm>
            <a:off x="609600" y="274639"/>
            <a:ext cx="9956800" cy="465591"/>
          </a:xfrm>
        </p:spPr>
        <p:txBody>
          <a:bodyPr>
            <a:normAutofit fontScale="90000"/>
          </a:bodyPr>
          <a:lstStyle/>
          <a:p>
            <a:r>
              <a:rPr lang="es-AR" dirty="0"/>
              <a:t>EVENTO DISRUPTIVO-TRAUMA</a:t>
            </a:r>
          </a:p>
        </p:txBody>
      </p:sp>
      <p:sp>
        <p:nvSpPr>
          <p:cNvPr id="3" name="Marcador de contenido 2">
            <a:extLst>
              <a:ext uri="{FF2B5EF4-FFF2-40B4-BE49-F238E27FC236}">
                <a16:creationId xmlns:a16="http://schemas.microsoft.com/office/drawing/2014/main" xmlns="" id="{7451BCBA-8DD7-A58D-868F-1D45680EF460}"/>
              </a:ext>
            </a:extLst>
          </p:cNvPr>
          <p:cNvSpPr>
            <a:spLocks noGrp="1"/>
          </p:cNvSpPr>
          <p:nvPr>
            <p:ph sz="quarter" idx="1"/>
          </p:nvPr>
        </p:nvSpPr>
        <p:spPr>
          <a:xfrm>
            <a:off x="609600" y="885372"/>
            <a:ext cx="9956800" cy="5588581"/>
          </a:xfrm>
        </p:spPr>
        <p:txBody>
          <a:bodyPr>
            <a:normAutofit/>
          </a:bodyPr>
          <a:lstStyle/>
          <a:p>
            <a:r>
              <a:rPr lang="es-ES" dirty="0"/>
              <a:t>Benyakar propone tres conceptos: evento fáctico, vivencia y experiencia, que, no son otra cosa que dimensiones de análisis. </a:t>
            </a:r>
          </a:p>
          <a:p>
            <a:r>
              <a:rPr lang="es-ES" dirty="0"/>
              <a:t>El </a:t>
            </a:r>
            <a:r>
              <a:rPr lang="es-ES" u="sng" dirty="0"/>
              <a:t>evento fáctico </a:t>
            </a:r>
            <a:r>
              <a:rPr lang="es-ES" dirty="0"/>
              <a:t>refiere a ese aspecto de la existencia que comúnmente llamamos “mundo externo”. Un evento se consolida como disruptivo cuando desorganiza, desestructura o provoca discontinuidad. La desorganización y lo que ocurra con ella no le pertenecen al evento sino que dependen del sujeto que lo vive. </a:t>
            </a:r>
          </a:p>
          <a:p>
            <a:r>
              <a:rPr lang="es-ES" u="sng" dirty="0"/>
              <a:t>La vivencia </a:t>
            </a:r>
            <a:r>
              <a:rPr lang="es-ES" dirty="0"/>
              <a:t>remite exclusivamente a lo que llamamos “mundo interno”. Vivencia es un concepto meta- psicológico que alude a la actividad psíquica. La vivencia es la que otorga especificidad a la subjetividad. Es la sustancia de la subjetividad y es inefable, o sea, no se presenta como fenómeno que pueda ser relatado (</a:t>
            </a:r>
            <a:r>
              <a:rPr lang="es-ES" dirty="0" err="1"/>
              <a:t>Kovadloff</a:t>
            </a:r>
            <a:r>
              <a:rPr lang="es-ES" dirty="0"/>
              <a:t>, 1993).</a:t>
            </a:r>
          </a:p>
        </p:txBody>
      </p:sp>
    </p:spTree>
    <p:extLst>
      <p:ext uri="{BB962C8B-B14F-4D97-AF65-F5344CB8AC3E}">
        <p14:creationId xmlns:p14="http://schemas.microsoft.com/office/powerpoint/2010/main" val="995892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F40E1D0-77F6-6E51-B8DE-E754A9C2C631}"/>
              </a:ext>
            </a:extLst>
          </p:cNvPr>
          <p:cNvSpPr>
            <a:spLocks noGrp="1"/>
          </p:cNvSpPr>
          <p:nvPr>
            <p:ph type="title"/>
          </p:nvPr>
        </p:nvSpPr>
        <p:spPr>
          <a:xfrm>
            <a:off x="609600" y="274639"/>
            <a:ext cx="9956800" cy="567191"/>
          </a:xfrm>
        </p:spPr>
        <p:txBody>
          <a:bodyPr/>
          <a:lstStyle/>
          <a:p>
            <a:r>
              <a:rPr lang="es-AR" dirty="0"/>
              <a:t>EVENTO DISRUPTIVO-TRAUMA-ESTRES</a:t>
            </a:r>
          </a:p>
        </p:txBody>
      </p:sp>
      <p:sp>
        <p:nvSpPr>
          <p:cNvPr id="3" name="Marcador de contenido 2">
            <a:extLst>
              <a:ext uri="{FF2B5EF4-FFF2-40B4-BE49-F238E27FC236}">
                <a16:creationId xmlns:a16="http://schemas.microsoft.com/office/drawing/2014/main" xmlns="" id="{1F43EDCF-83D6-5EEC-15A8-5AEB2E3FA0C3}"/>
              </a:ext>
            </a:extLst>
          </p:cNvPr>
          <p:cNvSpPr>
            <a:spLocks noGrp="1"/>
          </p:cNvSpPr>
          <p:nvPr>
            <p:ph sz="quarter" idx="1"/>
          </p:nvPr>
        </p:nvSpPr>
        <p:spPr/>
        <p:txBody>
          <a:bodyPr>
            <a:normAutofit lnSpcReduction="10000"/>
          </a:bodyPr>
          <a:lstStyle/>
          <a:p>
            <a:pPr defTabSz="914377">
              <a:buClr>
                <a:srgbClr val="FE8637"/>
              </a:buClr>
              <a:defRPr/>
            </a:pPr>
            <a:r>
              <a:rPr lang="es-ES" u="sng" dirty="0"/>
              <a:t>La experiencia </a:t>
            </a:r>
            <a:r>
              <a:rPr lang="es-ES" dirty="0"/>
              <a:t>alude simultáneamente al evento fáctico y a la vivencia conjugados o articulados. </a:t>
            </a:r>
            <a:r>
              <a:rPr lang="es-ES" dirty="0">
                <a:solidFill>
                  <a:prstClr val="black"/>
                </a:solidFill>
                <a:latin typeface="Century Schoolbook"/>
              </a:rPr>
              <a:t>Cuando ocurre el </a:t>
            </a:r>
            <a:r>
              <a:rPr lang="es-ES" u="sng" dirty="0">
                <a:solidFill>
                  <a:prstClr val="black"/>
                </a:solidFill>
                <a:latin typeface="Century Schoolbook"/>
              </a:rPr>
              <a:t>quiebre de la función articuladora experiencia</a:t>
            </a:r>
            <a:r>
              <a:rPr lang="es-ES" dirty="0">
                <a:solidFill>
                  <a:prstClr val="black"/>
                </a:solidFill>
                <a:latin typeface="Century Schoolbook"/>
              </a:rPr>
              <a:t>, lo que sucede es que una vivencia traumática, que es vivencia de vacío, queda ligada al evento fáctico que da lugar a esa experiencia. Esta </a:t>
            </a:r>
            <a:r>
              <a:rPr lang="es-ES" u="sng" dirty="0">
                <a:solidFill>
                  <a:prstClr val="black"/>
                </a:solidFill>
                <a:latin typeface="Century Schoolbook"/>
              </a:rPr>
              <a:t>asociación del evento fáctico con una vivencia traumática </a:t>
            </a:r>
            <a:r>
              <a:rPr lang="es-ES" dirty="0">
                <a:solidFill>
                  <a:prstClr val="black"/>
                </a:solidFill>
                <a:latin typeface="Century Schoolbook"/>
              </a:rPr>
              <a:t>o de vacío lleva a percibir la experiencia como si ésta fuera traumática.</a:t>
            </a:r>
            <a:endParaRPr lang="es-ES" dirty="0"/>
          </a:p>
          <a:p>
            <a:r>
              <a:rPr lang="es-ES" dirty="0"/>
              <a:t>Tanto la vivencia como la experiencia son funciones articuladoras que no existen por sí mismas sino en la acción de articular. </a:t>
            </a:r>
            <a:endParaRPr lang="es-ES" u="sng" dirty="0"/>
          </a:p>
          <a:p>
            <a:r>
              <a:rPr lang="es-ES" u="sng" dirty="0"/>
              <a:t>El vivenciar </a:t>
            </a:r>
            <a:r>
              <a:rPr lang="es-ES" dirty="0"/>
              <a:t>consiste en el proceso mediante el cual se despliega la capacidad, inherente a la criatura humana, de </a:t>
            </a:r>
            <a:r>
              <a:rPr lang="es-ES" u="sng" dirty="0"/>
              <a:t>articular el afecto con la representación</a:t>
            </a:r>
            <a:r>
              <a:rPr lang="es-ES" dirty="0"/>
              <a:t> y así poder procesar los eventos fácticos a los que se ve expuesta a lo largo de la vida (Benyakar, 1998c).</a:t>
            </a:r>
          </a:p>
          <a:p>
            <a:endParaRPr lang="es-ES" u="sng" dirty="0"/>
          </a:p>
          <a:p>
            <a:endParaRPr lang="es-ES" u="sng" dirty="0"/>
          </a:p>
          <a:p>
            <a:endParaRPr lang="es-AR" dirty="0"/>
          </a:p>
        </p:txBody>
      </p:sp>
    </p:spTree>
    <p:extLst>
      <p:ext uri="{BB962C8B-B14F-4D97-AF65-F5344CB8AC3E}">
        <p14:creationId xmlns:p14="http://schemas.microsoft.com/office/powerpoint/2010/main" val="1342158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BB4380A-D2F1-4D87-CC08-F4C8E8E79849}"/>
              </a:ext>
            </a:extLst>
          </p:cNvPr>
          <p:cNvSpPr>
            <a:spLocks noGrp="1"/>
          </p:cNvSpPr>
          <p:nvPr>
            <p:ph type="title"/>
          </p:nvPr>
        </p:nvSpPr>
        <p:spPr>
          <a:xfrm>
            <a:off x="609600" y="274639"/>
            <a:ext cx="9956800" cy="625248"/>
          </a:xfrm>
        </p:spPr>
        <p:txBody>
          <a:bodyPr/>
          <a:lstStyle/>
          <a:p>
            <a:r>
              <a:rPr lang="es-AR" dirty="0"/>
              <a:t>ESTRES</a:t>
            </a:r>
          </a:p>
        </p:txBody>
      </p:sp>
      <p:sp>
        <p:nvSpPr>
          <p:cNvPr id="3" name="Marcador de contenido 2">
            <a:extLst>
              <a:ext uri="{FF2B5EF4-FFF2-40B4-BE49-F238E27FC236}">
                <a16:creationId xmlns:a16="http://schemas.microsoft.com/office/drawing/2014/main" xmlns="" id="{2AD114F3-1A15-8CA0-D430-CEB6E5FCA54C}"/>
              </a:ext>
            </a:extLst>
          </p:cNvPr>
          <p:cNvSpPr>
            <a:spLocks noGrp="1"/>
          </p:cNvSpPr>
          <p:nvPr>
            <p:ph sz="quarter" idx="1"/>
          </p:nvPr>
        </p:nvSpPr>
        <p:spPr>
          <a:xfrm>
            <a:off x="609600" y="1146629"/>
            <a:ext cx="9956800" cy="5327323"/>
          </a:xfrm>
        </p:spPr>
        <p:txBody>
          <a:bodyPr>
            <a:normAutofit lnSpcReduction="10000"/>
          </a:bodyPr>
          <a:lstStyle/>
          <a:p>
            <a:pPr algn="just"/>
            <a:r>
              <a:rPr lang="es-ES" dirty="0"/>
              <a:t>Tanto el vivenciar como la vivencia pueden ser traumáticas, de estrés, ominosas o de ansiedad difusa, depende tanto de sus cualidades como de las formas en que son procesadas. </a:t>
            </a:r>
          </a:p>
          <a:p>
            <a:pPr algn="just"/>
            <a:r>
              <a:rPr lang="es-ES" dirty="0"/>
              <a:t>Cuando un evento fáctico circunscripto en el tiempo y el espacio impacta sobre el psiquismo desorganizando pero a la vez permite una reorganización posterior, hablamos de </a:t>
            </a:r>
            <a:r>
              <a:rPr lang="es-ES" b="1" dirty="0"/>
              <a:t>“vivencia de estrés”</a:t>
            </a:r>
            <a:r>
              <a:rPr lang="es-ES" dirty="0"/>
              <a:t>. </a:t>
            </a:r>
          </a:p>
          <a:p>
            <a:pPr algn="just"/>
            <a:r>
              <a:rPr lang="es-ES" dirty="0"/>
              <a:t>El vivenciar de estrés es un proceso desregulador que no desarticula sino que </a:t>
            </a:r>
            <a:r>
              <a:rPr lang="es-ES" b="1" dirty="0"/>
              <a:t>altera o desestabiliza la articulación afecto-representación. </a:t>
            </a:r>
            <a:r>
              <a:rPr lang="es-ES" dirty="0"/>
              <a:t>Es una actividad permanente que produce una tensión interna en el individuo, producto de esa desregulación. La articulación afecto-representación tiene cualidades estabilizadoras, lo cual no implica que toda vivencia sea agradable. Enfrentarse a eventos desagradables puede producir displacer pero, si se cuenta con la capacidad de articular el afecto con la representación, el evento será elaborable.</a:t>
            </a:r>
            <a:endParaRPr lang="es-AR" dirty="0"/>
          </a:p>
        </p:txBody>
      </p:sp>
    </p:spTree>
    <p:extLst>
      <p:ext uri="{BB962C8B-B14F-4D97-AF65-F5344CB8AC3E}">
        <p14:creationId xmlns:p14="http://schemas.microsoft.com/office/powerpoint/2010/main" val="14956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F58A35A-5482-2C75-01DA-188B939DC9B1}"/>
              </a:ext>
            </a:extLst>
          </p:cNvPr>
          <p:cNvSpPr>
            <a:spLocks noGrp="1"/>
          </p:cNvSpPr>
          <p:nvPr>
            <p:ph type="title"/>
          </p:nvPr>
        </p:nvSpPr>
        <p:spPr/>
        <p:txBody>
          <a:bodyPr/>
          <a:lstStyle/>
          <a:p>
            <a:r>
              <a:rPr lang="es-AR" b="1" dirty="0">
                <a:solidFill>
                  <a:schemeClr val="bg1"/>
                </a:solidFill>
                <a:latin typeface="Century Gothic" pitchFamily="34" charset="0"/>
                <a:ea typeface="Gungsuh" panose="02030600000101010101" pitchFamily="18" charset="-127"/>
              </a:rPr>
              <a:t>S</a:t>
            </a:r>
            <a:r>
              <a:rPr lang="es-AR" sz="3200" b="1" dirty="0">
                <a:solidFill>
                  <a:schemeClr val="bg1"/>
                </a:solidFill>
                <a:latin typeface="Century Gothic" pitchFamily="34" charset="0"/>
                <a:ea typeface="Gungsuh" panose="02030600000101010101" pitchFamily="18" charset="-127"/>
              </a:rPr>
              <a:t>egún AL</a:t>
            </a:r>
            <a:r>
              <a:rPr lang="es-AR" sz="1800" b="1" cap="none" dirty="0">
                <a:solidFill>
                  <a:prstClr val="black"/>
                </a:solidFill>
                <a:latin typeface="Century Gothic" pitchFamily="34" charset="0"/>
                <a:ea typeface="Gungsuh" panose="02030600000101010101" pitchFamily="18" charset="-127"/>
                <a:cs typeface="+mn-cs"/>
              </a:rPr>
              <a:t> </a:t>
            </a:r>
            <a:r>
              <a:rPr lang="es-AR" sz="2800" b="1" cap="none" dirty="0">
                <a:solidFill>
                  <a:prstClr val="black"/>
                </a:solidFill>
                <a:latin typeface="Century Gothic" pitchFamily="34" charset="0"/>
                <a:ea typeface="Gungsuh" panose="02030600000101010101" pitchFamily="18" charset="-127"/>
                <a:cs typeface="+mn-cs"/>
              </a:rPr>
              <a:t>Según ALVAREZ-VARELA-GREIF </a:t>
            </a:r>
            <a:r>
              <a:rPr lang="es-AR" sz="2800" b="1" dirty="0">
                <a:solidFill>
                  <a:schemeClr val="bg1"/>
                </a:solidFill>
                <a:latin typeface="Century Gothic" pitchFamily="34" charset="0"/>
                <a:ea typeface="Gungsuh" panose="02030600000101010101" pitchFamily="18" charset="-127"/>
              </a:rPr>
              <a:t>VAREZ-VARELA-GREIF</a:t>
            </a:r>
            <a:endParaRPr lang="es-AR" sz="2800" dirty="0"/>
          </a:p>
        </p:txBody>
      </p:sp>
      <p:sp>
        <p:nvSpPr>
          <p:cNvPr id="3" name="Marcador de contenido 2">
            <a:extLst>
              <a:ext uri="{FF2B5EF4-FFF2-40B4-BE49-F238E27FC236}">
                <a16:creationId xmlns:a16="http://schemas.microsoft.com/office/drawing/2014/main" xmlns="" id="{0908378A-A235-C3D4-78E5-AA97B7C2DECC}"/>
              </a:ext>
            </a:extLst>
          </p:cNvPr>
          <p:cNvSpPr>
            <a:spLocks noGrp="1"/>
          </p:cNvSpPr>
          <p:nvPr>
            <p:ph sz="quarter" idx="1"/>
          </p:nvPr>
        </p:nvSpPr>
        <p:spPr/>
        <p:txBody>
          <a:bodyPr>
            <a:normAutofit lnSpcReduction="10000"/>
          </a:bodyPr>
          <a:lstStyle/>
          <a:p>
            <a:pPr marL="0" indent="0" algn="just" defTabSz="457189">
              <a:lnSpc>
                <a:spcPct val="200000"/>
              </a:lnSpc>
              <a:spcBef>
                <a:spcPts val="0"/>
              </a:spcBef>
              <a:buClrTx/>
              <a:buSzTx/>
              <a:buNone/>
              <a:defRPr/>
            </a:pPr>
            <a:r>
              <a:rPr lang="es-AR" sz="2000" b="1" dirty="0">
                <a:solidFill>
                  <a:prstClr val="black"/>
                </a:solidFill>
                <a:latin typeface="Century Gothic" pitchFamily="34" charset="0"/>
                <a:ea typeface="Gungsuh" panose="02030600000101010101" pitchFamily="18" charset="-127"/>
              </a:rPr>
              <a:t>…”Daño psíquico sería una consecuencia traumática de un acontecimiento que es vivido como un ataque que desborda la tolerancia del sujeto, que se instaura a nivel inconsciente por su grado de intensidad y la incapacidad del sujeto de responder a él, por la desorganización de sus mecanismos defensivos , derivando en trastornos patológicos , que se mantienen por un tiempo indeterminado, que pueden o no ser remisibles”. Desde lo dinámico:…”se caracteriza por un aflujo de excitaciones excesivo, en relación con la tolerancia del sujeto y su  capacidad de controlarlas y elaborarlas…”</a:t>
            </a:r>
          </a:p>
          <a:p>
            <a:endParaRPr lang="es-AR" dirty="0"/>
          </a:p>
        </p:txBody>
      </p:sp>
    </p:spTree>
    <p:extLst>
      <p:ext uri="{BB962C8B-B14F-4D97-AF65-F5344CB8AC3E}">
        <p14:creationId xmlns:p14="http://schemas.microsoft.com/office/powerpoint/2010/main" val="901843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Y si hablamos de inconsciente volvemos a Freud </a:t>
            </a:r>
            <a:endParaRPr lang="es-AR" dirty="0"/>
          </a:p>
        </p:txBody>
      </p:sp>
      <p:sp>
        <p:nvSpPr>
          <p:cNvPr id="3" name="2 Marcador de contenido"/>
          <p:cNvSpPr>
            <a:spLocks noGrp="1"/>
          </p:cNvSpPr>
          <p:nvPr>
            <p:ph sz="quarter" idx="1"/>
          </p:nvPr>
        </p:nvSpPr>
        <p:spPr/>
        <p:txBody>
          <a:bodyPr/>
          <a:lstStyle/>
          <a:p>
            <a:r>
              <a:rPr lang="es-AR" dirty="0"/>
              <a:t>El psicoanálisis permite pensar por qué lo que es traumático para una persona no </a:t>
            </a:r>
            <a:r>
              <a:rPr lang="es-AR" dirty="0" smtClean="0"/>
              <a:t>lo </a:t>
            </a:r>
            <a:r>
              <a:rPr lang="es-AR" dirty="0"/>
              <a:t>es para otra, o porqué un acontecimiento </a:t>
            </a:r>
            <a:r>
              <a:rPr lang="es-AR" dirty="0" smtClean="0"/>
              <a:t>simple puede </a:t>
            </a:r>
            <a:r>
              <a:rPr lang="es-AR" dirty="0"/>
              <a:t>tomar valor de trauma, o por qué una vivencia traumática deja huellas tan duraderas y porqué se repite algo que resultó </a:t>
            </a:r>
            <a:r>
              <a:rPr lang="es-AR" dirty="0" smtClean="0"/>
              <a:t>doloroso</a:t>
            </a:r>
            <a:r>
              <a:rPr lang="es-AR" dirty="0"/>
              <a:t>. La respuesta </a:t>
            </a:r>
            <a:r>
              <a:rPr lang="es-AR" dirty="0" smtClean="0"/>
              <a:t>la </a:t>
            </a:r>
            <a:r>
              <a:rPr lang="es-AR" dirty="0"/>
              <a:t>da la noción de </a:t>
            </a:r>
            <a:r>
              <a:rPr lang="es-AR" dirty="0">
                <a:solidFill>
                  <a:srgbClr val="0070C0"/>
                </a:solidFill>
              </a:rPr>
              <a:t>inconsciente</a:t>
            </a:r>
            <a:r>
              <a:rPr lang="es-AR" dirty="0" smtClean="0"/>
              <a:t>.</a:t>
            </a:r>
          </a:p>
          <a:p>
            <a:r>
              <a:rPr lang="es-AR" dirty="0"/>
              <a:t>Freud siempre mantuvo </a:t>
            </a:r>
            <a:r>
              <a:rPr lang="es-AR" dirty="0" smtClean="0"/>
              <a:t>la idea que </a:t>
            </a:r>
            <a:r>
              <a:rPr lang="es-AR" dirty="0"/>
              <a:t>había un origen traumático </a:t>
            </a:r>
            <a:r>
              <a:rPr lang="es-AR" dirty="0" smtClean="0"/>
              <a:t>en  </a:t>
            </a:r>
            <a:r>
              <a:rPr lang="es-AR" dirty="0"/>
              <a:t>las neurosis y que en los síntomas estaba la huella de lo ignorado del </a:t>
            </a:r>
            <a:r>
              <a:rPr lang="es-AR" dirty="0" smtClean="0"/>
              <a:t>trauma.</a:t>
            </a:r>
          </a:p>
          <a:p>
            <a:r>
              <a:rPr lang="es-AR" dirty="0"/>
              <a:t>La experiencia </a:t>
            </a:r>
            <a:r>
              <a:rPr lang="es-AR" dirty="0" smtClean="0"/>
              <a:t>del  </a:t>
            </a:r>
            <a:r>
              <a:rPr lang="es-AR" dirty="0"/>
              <a:t>psicoanálisis permite localizar ciertos momentos en que las palabras no fueron suficientes para decir lo vivido.</a:t>
            </a:r>
          </a:p>
        </p:txBody>
      </p:sp>
    </p:spTree>
    <p:extLst>
      <p:ext uri="{BB962C8B-B14F-4D97-AF65-F5344CB8AC3E}">
        <p14:creationId xmlns:p14="http://schemas.microsoft.com/office/powerpoint/2010/main" val="1889876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Un </a:t>
            </a:r>
            <a:r>
              <a:rPr lang="es-AR" dirty="0" smtClean="0"/>
              <a:t>ejemplo: </a:t>
            </a:r>
            <a:endParaRPr lang="es-AR" dirty="0"/>
          </a:p>
        </p:txBody>
      </p:sp>
      <p:sp>
        <p:nvSpPr>
          <p:cNvPr id="3" name="2 Marcador de contenido"/>
          <p:cNvSpPr>
            <a:spLocks noGrp="1"/>
          </p:cNvSpPr>
          <p:nvPr>
            <p:ph sz="quarter" idx="1"/>
          </p:nvPr>
        </p:nvSpPr>
        <p:spPr/>
        <p:txBody>
          <a:bodyPr/>
          <a:lstStyle/>
          <a:p>
            <a:r>
              <a:rPr lang="es-AR" dirty="0" smtClean="0"/>
              <a:t>La </a:t>
            </a:r>
            <a:r>
              <a:rPr lang="es-AR" dirty="0"/>
              <a:t>insuficiencia de lo simbólico es la inexistencia de una palabra para nombrar la pérdida de un hijo. Si un hijo pierde a sus padres es un huérfano, pero ¿que es un padre o una madre que pierden a su hijo? El trauma es algo de este orden, de la ausencia de palabras, de un exceso de energía que no encuentra una vía de descarga a través del pensamiento y la palabra y se experimenta como un afecto en el cuerpo. Ese afecto en el cuerpo sin palabras llama a una repetición mediada por la respuesta que el sujeto dio a esa primera experiencia sin palabras.</a:t>
            </a:r>
          </a:p>
        </p:txBody>
      </p:sp>
    </p:spTree>
    <p:extLst>
      <p:ext uri="{BB962C8B-B14F-4D97-AF65-F5344CB8AC3E}">
        <p14:creationId xmlns:p14="http://schemas.microsoft.com/office/powerpoint/2010/main" val="1558141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El trauma en Freud</a:t>
            </a:r>
          </a:p>
        </p:txBody>
      </p:sp>
      <p:sp>
        <p:nvSpPr>
          <p:cNvPr id="3" name="2 Marcador de contenido"/>
          <p:cNvSpPr>
            <a:spLocks noGrp="1"/>
          </p:cNvSpPr>
          <p:nvPr>
            <p:ph sz="quarter" idx="1"/>
          </p:nvPr>
        </p:nvSpPr>
        <p:spPr/>
        <p:txBody>
          <a:bodyPr>
            <a:normAutofit lnSpcReduction="10000"/>
          </a:bodyPr>
          <a:lstStyle/>
          <a:p>
            <a:r>
              <a:rPr lang="es-AR" dirty="0"/>
              <a:t>El trauma es universal, pero es un acontecimiento singular para cada uno. Una misma experiencia puede ser vivida como traumática por una persona y no por otra. </a:t>
            </a:r>
            <a:endParaRPr lang="es-AR" dirty="0" smtClean="0"/>
          </a:p>
          <a:p>
            <a:r>
              <a:rPr lang="es-AR" dirty="0"/>
              <a:t>Freud comienza a escuchar a sus pacientes histéricas y desarrolla su teoría de que detrás de los síntomas hay un trauma sexual, una escena en la que un adulto ha ejercido una seducción sexual en algún momento de la infancia del </a:t>
            </a:r>
            <a:r>
              <a:rPr lang="es-AR" dirty="0" smtClean="0"/>
              <a:t>sujeto. </a:t>
            </a:r>
            <a:r>
              <a:rPr lang="es-AR" dirty="0"/>
              <a:t>Freud deduce esto porque sus pacientes siempre le relataban algún tipo de escenas de este tipo. Algún tiempo después, </a:t>
            </a:r>
            <a:r>
              <a:rPr lang="es-AR" dirty="0" smtClean="0"/>
              <a:t>dirá </a:t>
            </a:r>
            <a:r>
              <a:rPr lang="es-AR" dirty="0"/>
              <a:t>“ya no creo en mis histéricas” y empieza a darse cuenta de que no se trata tanto de escenas que hayan ocurrido en la realidad sino que se trataba de fantasías o fantasmas, como se llama en psicoanálisis a ciertas fantasías recurrentes que tienen un papel central en la vida de una persona.  Pasa entonces a la teoría del fantasma.</a:t>
            </a:r>
          </a:p>
        </p:txBody>
      </p:sp>
    </p:spTree>
    <p:extLst>
      <p:ext uri="{BB962C8B-B14F-4D97-AF65-F5344CB8AC3E}">
        <p14:creationId xmlns:p14="http://schemas.microsoft.com/office/powerpoint/2010/main" val="4035831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El trauma en Freud</a:t>
            </a:r>
          </a:p>
        </p:txBody>
      </p:sp>
      <p:sp>
        <p:nvSpPr>
          <p:cNvPr id="3" name="2 Marcador de contenido"/>
          <p:cNvSpPr>
            <a:spLocks noGrp="1"/>
          </p:cNvSpPr>
          <p:nvPr>
            <p:ph sz="quarter" idx="1"/>
          </p:nvPr>
        </p:nvSpPr>
        <p:spPr/>
        <p:txBody>
          <a:bodyPr/>
          <a:lstStyle/>
          <a:p>
            <a:r>
              <a:rPr lang="es-AR" dirty="0"/>
              <a:t>Freud no deja de darles importancia porque no hayan ocurrido en la realidad y va a seguir interrogándose sobre el papel de estas fantasías sexuales en la génesis de los síntomas. En todo caso Freud va a mantener la idea de que la sexualidad entra como un “cuerpo extraño” en la infancia y produce una especie de ruptura, un agujero en la existencia. Él lo atribuía a la fuerte represión de lo sexual que se daba en la época en que él hacía sus </a:t>
            </a:r>
            <a:r>
              <a:rPr lang="es-AR" dirty="0" smtClean="0"/>
              <a:t>investigaciones.</a:t>
            </a:r>
            <a:endParaRPr lang="es-AR" dirty="0"/>
          </a:p>
        </p:txBody>
      </p:sp>
    </p:spTree>
    <p:extLst>
      <p:ext uri="{BB962C8B-B14F-4D97-AF65-F5344CB8AC3E}">
        <p14:creationId xmlns:p14="http://schemas.microsoft.com/office/powerpoint/2010/main" val="4170355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El trauma en Freud</a:t>
            </a:r>
          </a:p>
        </p:txBody>
      </p:sp>
      <p:sp>
        <p:nvSpPr>
          <p:cNvPr id="3" name="2 Marcador de contenido"/>
          <p:cNvSpPr>
            <a:spLocks noGrp="1"/>
          </p:cNvSpPr>
          <p:nvPr>
            <p:ph sz="quarter" idx="1"/>
          </p:nvPr>
        </p:nvSpPr>
        <p:spPr/>
        <p:txBody>
          <a:bodyPr/>
          <a:lstStyle/>
          <a:p>
            <a:r>
              <a:rPr lang="es-AR" dirty="0" smtClean="0"/>
              <a:t>Más adelante,  Freud </a:t>
            </a:r>
            <a:r>
              <a:rPr lang="es-AR" dirty="0"/>
              <a:t>habla de que en la </a:t>
            </a:r>
            <a:r>
              <a:rPr lang="es-AR" dirty="0" smtClean="0"/>
              <a:t>historia de </a:t>
            </a:r>
            <a:r>
              <a:rPr lang="es-AR" dirty="0"/>
              <a:t>los síntomas, tanto neuróticos como psicóticos, </a:t>
            </a:r>
            <a:r>
              <a:rPr lang="es-AR" dirty="0" smtClean="0"/>
              <a:t> </a:t>
            </a:r>
            <a:r>
              <a:rPr lang="es-AR" dirty="0"/>
              <a:t>hay </a:t>
            </a:r>
            <a:r>
              <a:rPr lang="es-AR" dirty="0" smtClean="0"/>
              <a:t>una </a:t>
            </a:r>
            <a:r>
              <a:rPr lang="es-AR" dirty="0"/>
              <a:t>representación intolerable para el Yo, que va a producir un síntoma para defenderse. Tenemos aquí el mecanismo de la génesis de los síntomas</a:t>
            </a:r>
            <a:r>
              <a:rPr lang="es-AR" dirty="0" smtClean="0"/>
              <a:t>. La </a:t>
            </a:r>
            <a:r>
              <a:rPr lang="es-AR" dirty="0"/>
              <a:t>conciencia quedará disociada, y los contenidos traumáticos separados de la conciencia, pero no por ello eliminados. </a:t>
            </a:r>
            <a:endParaRPr lang="es-AR" dirty="0" smtClean="0"/>
          </a:p>
          <a:p>
            <a:r>
              <a:rPr lang="es-AR" dirty="0" smtClean="0"/>
              <a:t>Recordemos la primera tópica INC- PREC- CONCIENTE</a:t>
            </a:r>
          </a:p>
          <a:p>
            <a:r>
              <a:rPr lang="es-AR" dirty="0" smtClean="0"/>
              <a:t>La segunda tópica será YO- ELLO- SUPERYO</a:t>
            </a:r>
            <a:endParaRPr lang="es-AR" dirty="0"/>
          </a:p>
        </p:txBody>
      </p:sp>
    </p:spTree>
    <p:extLst>
      <p:ext uri="{BB962C8B-B14F-4D97-AF65-F5344CB8AC3E}">
        <p14:creationId xmlns:p14="http://schemas.microsoft.com/office/powerpoint/2010/main" val="276029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El trauma en Freud</a:t>
            </a:r>
          </a:p>
        </p:txBody>
      </p:sp>
      <p:sp>
        <p:nvSpPr>
          <p:cNvPr id="3" name="2 Marcador de contenido"/>
          <p:cNvSpPr>
            <a:spLocks noGrp="1"/>
          </p:cNvSpPr>
          <p:nvPr>
            <p:ph sz="quarter" idx="1"/>
          </p:nvPr>
        </p:nvSpPr>
        <p:spPr/>
        <p:txBody>
          <a:bodyPr/>
          <a:lstStyle/>
          <a:p>
            <a:r>
              <a:rPr lang="es-AR" dirty="0" smtClean="0"/>
              <a:t>El </a:t>
            </a:r>
            <a:r>
              <a:rPr lang="es-AR" dirty="0"/>
              <a:t>psicoanálisis piensa la cuestión de lo </a:t>
            </a:r>
            <a:r>
              <a:rPr lang="es-AR" dirty="0" smtClean="0"/>
              <a:t>traumático de la siguiente manera: </a:t>
            </a:r>
            <a:r>
              <a:rPr lang="es-AR" dirty="0"/>
              <a:t>entre el trauma y el efecto, digamos las secuelas, está la respuesta del sujeto. No todos los sujetos responden de la misma manera a un mismo acontecimiento traumático. Lo que está entre una cosa y otra es el </a:t>
            </a:r>
            <a:r>
              <a:rPr lang="es-AR" dirty="0">
                <a:solidFill>
                  <a:srgbClr val="0070C0"/>
                </a:solidFill>
              </a:rPr>
              <a:t>inconsciente</a:t>
            </a:r>
            <a:r>
              <a:rPr lang="es-AR" dirty="0"/>
              <a:t>, que es la lectura que cada uno hace y la respuesta que da para defenderse del trauma.</a:t>
            </a:r>
          </a:p>
        </p:txBody>
      </p:sp>
    </p:spTree>
    <p:extLst>
      <p:ext uri="{BB962C8B-B14F-4D97-AF65-F5344CB8AC3E}">
        <p14:creationId xmlns:p14="http://schemas.microsoft.com/office/powerpoint/2010/main" val="27383807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El trauma en Freud</a:t>
            </a:r>
          </a:p>
        </p:txBody>
      </p:sp>
      <p:sp>
        <p:nvSpPr>
          <p:cNvPr id="3" name="2 Marcador de contenido"/>
          <p:cNvSpPr>
            <a:spLocks noGrp="1"/>
          </p:cNvSpPr>
          <p:nvPr>
            <p:ph sz="quarter" idx="1"/>
          </p:nvPr>
        </p:nvSpPr>
        <p:spPr/>
        <p:txBody>
          <a:bodyPr>
            <a:normAutofit fontScale="85000" lnSpcReduction="20000"/>
          </a:bodyPr>
          <a:lstStyle/>
          <a:p>
            <a:r>
              <a:rPr lang="es-AR" dirty="0"/>
              <a:t>Freud explica el proceso de resignificación a </a:t>
            </a:r>
            <a:r>
              <a:rPr lang="es-AR" dirty="0" smtClean="0"/>
              <a:t>posteriori, el ejemplo  </a:t>
            </a:r>
            <a:r>
              <a:rPr lang="es-AR" dirty="0"/>
              <a:t>es lo que hace que a menudo los niños que sufren un abuso sexual en la primera infancia puedan no haberlo vivido como </a:t>
            </a:r>
            <a:r>
              <a:rPr lang="es-AR" dirty="0" smtClean="0"/>
              <a:t>traumático. Pero </a:t>
            </a:r>
            <a:r>
              <a:rPr lang="es-AR" dirty="0"/>
              <a:t>no se vive como traumático hasta que ese goce se resignifica como sexual una vez llegada la pubertad. El trauma, </a:t>
            </a:r>
            <a:r>
              <a:rPr lang="es-AR" dirty="0" smtClean="0"/>
              <a:t>se </a:t>
            </a:r>
            <a:r>
              <a:rPr lang="es-AR" dirty="0"/>
              <a:t>da en dos tiempos.</a:t>
            </a:r>
          </a:p>
          <a:p>
            <a:r>
              <a:rPr lang="es-AR" dirty="0" smtClean="0"/>
              <a:t>Freud posteriormente va </a:t>
            </a:r>
            <a:r>
              <a:rPr lang="es-AR" dirty="0"/>
              <a:t>a escribir sobre </a:t>
            </a:r>
            <a:r>
              <a:rPr lang="es-AR" dirty="0" smtClean="0"/>
              <a:t>la </a:t>
            </a:r>
            <a:r>
              <a:rPr lang="es-AR" dirty="0"/>
              <a:t>situación traumática </a:t>
            </a:r>
            <a:r>
              <a:rPr lang="es-AR" dirty="0" smtClean="0"/>
              <a:t>que ya no </a:t>
            </a:r>
            <a:r>
              <a:rPr lang="es-AR" dirty="0"/>
              <a:t>es sexual sino que está en riesgo la vida del sujeto y parece producirse una tendencia a repetir la escena traumática especialmente en las pesadillas recurrentes.</a:t>
            </a:r>
          </a:p>
          <a:p>
            <a:endParaRPr lang="es-AR" dirty="0"/>
          </a:p>
          <a:p>
            <a:r>
              <a:rPr lang="es-AR" dirty="0"/>
              <a:t>Estas experiencias, que parecen contradecir su teoría del principio del placer, van a dar lugar a la teorización de Freud de una pulsión de muerte que luego formalizará </a:t>
            </a:r>
            <a:r>
              <a:rPr lang="es-AR" dirty="0" smtClean="0"/>
              <a:t>en </a:t>
            </a:r>
            <a:r>
              <a:rPr lang="es-AR" dirty="0"/>
              <a:t>Más allá del principio del placer. Freud encuentra que en el ser humano hay algo que no va hacia su bien, hacia el placer, sino que hay tendencias destructivas en pugna con las tendencias más vitales, que se manifiestan en la tendencia a repetir lo más doloroso para el sujeto. Es esta compulsión a la repetición la que daría cuenta de la tendencia humana a reencontrarse una y otra vez con la </a:t>
            </a:r>
            <a:r>
              <a:rPr lang="es-AR" dirty="0" smtClean="0"/>
              <a:t>misma piedra.</a:t>
            </a:r>
            <a:endParaRPr lang="es-AR" dirty="0"/>
          </a:p>
          <a:p>
            <a:endParaRPr lang="es-AR" dirty="0"/>
          </a:p>
        </p:txBody>
      </p:sp>
    </p:spTree>
    <p:extLst>
      <p:ext uri="{BB962C8B-B14F-4D97-AF65-F5344CB8AC3E}">
        <p14:creationId xmlns:p14="http://schemas.microsoft.com/office/powerpoint/2010/main" val="2146511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El trauma en Freud</a:t>
            </a:r>
          </a:p>
        </p:txBody>
      </p:sp>
      <p:sp>
        <p:nvSpPr>
          <p:cNvPr id="3" name="2 Marcador de contenido"/>
          <p:cNvSpPr>
            <a:spLocks noGrp="1"/>
          </p:cNvSpPr>
          <p:nvPr>
            <p:ph sz="quarter" idx="1"/>
          </p:nvPr>
        </p:nvSpPr>
        <p:spPr/>
        <p:txBody>
          <a:bodyPr/>
          <a:lstStyle/>
          <a:p>
            <a:r>
              <a:rPr lang="es-AR" dirty="0"/>
              <a:t>Freud va a promover un mecanismo único en relación al trauma, sea cual sea su origen. En “La fijación al trauma. Lo inconsciente”( Lección 18 de lecciones introductorias al psicoanálisis) dirá:  “la expresión «traumática» la aplicamos a una vivencia que en un breve lapso provoca en la vida anímica un exceso tal en la intensidad de estímulo que su tramitación por las vías habituales y normales fracasa, de donde por fuerza resultan trastornos duraderos para la economía energética</a:t>
            </a:r>
            <a:r>
              <a:rPr lang="es-AR" dirty="0" smtClean="0"/>
              <a:t>.”</a:t>
            </a:r>
          </a:p>
          <a:p>
            <a:r>
              <a:rPr lang="es-AR" dirty="0" smtClean="0"/>
              <a:t>Recordemos la noción de homeóstasis que vimos con respecto a la energía psíquica.  </a:t>
            </a:r>
            <a:endParaRPr lang="es-AR" dirty="0"/>
          </a:p>
        </p:txBody>
      </p:sp>
    </p:spTree>
    <p:extLst>
      <p:ext uri="{BB962C8B-B14F-4D97-AF65-F5344CB8AC3E}">
        <p14:creationId xmlns:p14="http://schemas.microsoft.com/office/powerpoint/2010/main" val="3894844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Para pensar juntos: </a:t>
            </a:r>
            <a:endParaRPr lang="es-AR" dirty="0"/>
          </a:p>
        </p:txBody>
      </p:sp>
      <p:sp>
        <p:nvSpPr>
          <p:cNvPr id="3" name="2 Marcador de contenido"/>
          <p:cNvSpPr>
            <a:spLocks noGrp="1"/>
          </p:cNvSpPr>
          <p:nvPr>
            <p:ph sz="quarter" idx="1"/>
          </p:nvPr>
        </p:nvSpPr>
        <p:spPr/>
        <p:txBody>
          <a:bodyPr/>
          <a:lstStyle/>
          <a:p>
            <a:r>
              <a:rPr lang="es-AR" dirty="0" smtClean="0"/>
              <a:t>Qué diferencias podemos encontrar entre una  situación traumática de acuerdo a lo planteado por el psicoanálisis  y un accidente de transito?</a:t>
            </a:r>
          </a:p>
          <a:p>
            <a:r>
              <a:rPr lang="es-AR" dirty="0" smtClean="0"/>
              <a:t>Qué similitudes?</a:t>
            </a:r>
          </a:p>
          <a:p>
            <a:r>
              <a:rPr lang="es-AR" dirty="0" smtClean="0"/>
              <a:t>Porque se les ocurre que ir a un médico, u odontólogo podría ser una situación traumática? </a:t>
            </a:r>
          </a:p>
          <a:p>
            <a:r>
              <a:rPr lang="es-AR" dirty="0" smtClean="0"/>
              <a:t>Qué hay de imaginario (fantasía) y de real ?</a:t>
            </a:r>
            <a:endParaRPr lang="es-AR" dirty="0"/>
          </a:p>
        </p:txBody>
      </p:sp>
    </p:spTree>
    <p:extLst>
      <p:ext uri="{BB962C8B-B14F-4D97-AF65-F5344CB8AC3E}">
        <p14:creationId xmlns:p14="http://schemas.microsoft.com/office/powerpoint/2010/main" val="2362413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Desarrollo psíquico en niños </a:t>
            </a:r>
            <a:endParaRPr lang="es-AR" dirty="0"/>
          </a:p>
        </p:txBody>
      </p:sp>
      <p:sp>
        <p:nvSpPr>
          <p:cNvPr id="3" name="2 Marcador de contenido"/>
          <p:cNvSpPr>
            <a:spLocks noGrp="1"/>
          </p:cNvSpPr>
          <p:nvPr>
            <p:ph sz="quarter" idx="1"/>
          </p:nvPr>
        </p:nvSpPr>
        <p:spPr/>
        <p:txBody>
          <a:bodyPr/>
          <a:lstStyle/>
          <a:p>
            <a:r>
              <a:rPr lang="es-AR" dirty="0"/>
              <a:t>¿Cuál es la importancia de los aportes de </a:t>
            </a:r>
            <a:r>
              <a:rPr lang="es-AR" dirty="0" smtClean="0"/>
              <a:t>la clínica </a:t>
            </a:r>
            <a:r>
              <a:rPr lang="es-AR" dirty="0"/>
              <a:t>clásica al abordaje de niños? </a:t>
            </a:r>
            <a:endParaRPr lang="es-AR" dirty="0" smtClean="0"/>
          </a:p>
          <a:p>
            <a:r>
              <a:rPr lang="es-AR" dirty="0" smtClean="0"/>
              <a:t>¿Qué sentido </a:t>
            </a:r>
            <a:r>
              <a:rPr lang="es-AR" dirty="0"/>
              <a:t>tiene hacer un recorrido por los planteamientos teóricos de la </a:t>
            </a:r>
            <a:r>
              <a:rPr lang="es-AR" dirty="0" smtClean="0"/>
              <a:t>clínica psicológica de niños?</a:t>
            </a:r>
            <a:endParaRPr lang="es-AR" dirty="0"/>
          </a:p>
          <a:p>
            <a:r>
              <a:rPr lang="es-AR" dirty="0"/>
              <a:t>¿Qué importancia tiene para los </a:t>
            </a:r>
            <a:r>
              <a:rPr lang="es-AR" dirty="0" smtClean="0"/>
              <a:t>odontólogos reconocer </a:t>
            </a:r>
            <a:r>
              <a:rPr lang="es-AR" dirty="0"/>
              <a:t>los cambios y las transformaciones de la clínica infantil? </a:t>
            </a:r>
          </a:p>
        </p:txBody>
      </p:sp>
    </p:spTree>
    <p:extLst>
      <p:ext uri="{BB962C8B-B14F-4D97-AF65-F5344CB8AC3E}">
        <p14:creationId xmlns:p14="http://schemas.microsoft.com/office/powerpoint/2010/main" val="612838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Volvemos a Freud</a:t>
            </a:r>
            <a:endParaRPr lang="es-AR" dirty="0"/>
          </a:p>
        </p:txBody>
      </p:sp>
      <p:sp>
        <p:nvSpPr>
          <p:cNvPr id="3" name="2 Marcador de contenido"/>
          <p:cNvSpPr>
            <a:spLocks noGrp="1"/>
          </p:cNvSpPr>
          <p:nvPr>
            <p:ph sz="quarter" idx="1"/>
          </p:nvPr>
        </p:nvSpPr>
        <p:spPr/>
        <p:txBody>
          <a:bodyPr/>
          <a:lstStyle/>
          <a:p>
            <a:pPr marL="0" indent="0">
              <a:buNone/>
            </a:pPr>
            <a:r>
              <a:rPr lang="es-AR" dirty="0" smtClean="0"/>
              <a:t>Porqué? Por que la clínica freudiana es el punto de partida</a:t>
            </a:r>
          </a:p>
          <a:p>
            <a:pPr marL="0" indent="0">
              <a:buNone/>
            </a:pPr>
            <a:r>
              <a:rPr lang="es-AR" dirty="0" smtClean="0"/>
              <a:t>para </a:t>
            </a:r>
            <a:r>
              <a:rPr lang="es-AR" dirty="0"/>
              <a:t>todos los desarrollos teóricos y </a:t>
            </a:r>
            <a:r>
              <a:rPr lang="es-AR" dirty="0" smtClean="0"/>
              <a:t>clínicos del psicoanálisis; ya sea  </a:t>
            </a:r>
            <a:r>
              <a:rPr lang="es-AR" dirty="0"/>
              <a:t>con adultos, niños y adolescentes. Freud nos propone la existencia de</a:t>
            </a:r>
          </a:p>
          <a:p>
            <a:pPr marL="0" indent="0">
              <a:buNone/>
            </a:pPr>
            <a:r>
              <a:rPr lang="es-AR" dirty="0"/>
              <a:t>ciertos momentos </a:t>
            </a:r>
            <a:r>
              <a:rPr lang="es-AR" dirty="0" smtClean="0"/>
              <a:t>nodales </a:t>
            </a:r>
            <a:r>
              <a:rPr lang="es-AR" dirty="0"/>
              <a:t>en el </a:t>
            </a:r>
            <a:r>
              <a:rPr lang="es-AR" dirty="0" smtClean="0"/>
              <a:t>proceso de </a:t>
            </a:r>
            <a:r>
              <a:rPr lang="es-AR" dirty="0"/>
              <a:t>constitución subjetiva del </a:t>
            </a:r>
            <a:r>
              <a:rPr lang="es-AR" dirty="0" smtClean="0"/>
              <a:t>sujeto. Veamos cuales son. </a:t>
            </a:r>
            <a:endParaRPr lang="es-AR" dirty="0"/>
          </a:p>
        </p:txBody>
      </p:sp>
    </p:spTree>
    <p:extLst>
      <p:ext uri="{BB962C8B-B14F-4D97-AF65-F5344CB8AC3E}">
        <p14:creationId xmlns:p14="http://schemas.microsoft.com/office/powerpoint/2010/main" val="1610672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Teoría del Desarrollo Psicosexual Freudiana</a:t>
            </a:r>
          </a:p>
        </p:txBody>
      </p:sp>
      <p:sp>
        <p:nvSpPr>
          <p:cNvPr id="3" name="2 Marcador de contenido"/>
          <p:cNvSpPr>
            <a:spLocks noGrp="1"/>
          </p:cNvSpPr>
          <p:nvPr>
            <p:ph sz="quarter" idx="1"/>
          </p:nvPr>
        </p:nvSpPr>
        <p:spPr/>
        <p:txBody>
          <a:bodyPr/>
          <a:lstStyle/>
          <a:p>
            <a:pPr marL="0" indent="0">
              <a:buNone/>
            </a:pPr>
            <a:r>
              <a:rPr lang="es-AR" dirty="0"/>
              <a:t>La nosografía freudiana nos proponía </a:t>
            </a:r>
            <a:r>
              <a:rPr lang="es-AR" dirty="0" smtClean="0"/>
              <a:t>como momentos nodales de </a:t>
            </a:r>
            <a:r>
              <a:rPr lang="es-AR" dirty="0"/>
              <a:t>la </a:t>
            </a:r>
            <a:r>
              <a:rPr lang="es-AR" dirty="0" smtClean="0"/>
              <a:t>constitución subjetiva</a:t>
            </a:r>
            <a:r>
              <a:rPr lang="es-AR" dirty="0"/>
              <a:t>: </a:t>
            </a:r>
            <a:endParaRPr lang="es-AR" dirty="0" smtClean="0"/>
          </a:p>
          <a:p>
            <a:pPr marL="0" indent="0">
              <a:buNone/>
            </a:pPr>
            <a:r>
              <a:rPr lang="es-AR" dirty="0" smtClean="0"/>
              <a:t>la </a:t>
            </a:r>
            <a:r>
              <a:rPr lang="es-AR" dirty="0"/>
              <a:t>etapa oral (destete), </a:t>
            </a:r>
            <a:endParaRPr lang="es-AR" dirty="0" smtClean="0"/>
          </a:p>
          <a:p>
            <a:pPr marL="0" indent="0">
              <a:buNone/>
            </a:pPr>
            <a:r>
              <a:rPr lang="es-AR" dirty="0" smtClean="0"/>
              <a:t>la </a:t>
            </a:r>
            <a:r>
              <a:rPr lang="es-AR" dirty="0"/>
              <a:t>etapa </a:t>
            </a:r>
            <a:r>
              <a:rPr lang="es-AR" dirty="0" smtClean="0"/>
              <a:t>anal(desarrollo </a:t>
            </a:r>
            <a:r>
              <a:rPr lang="es-AR" dirty="0"/>
              <a:t>del control de esfínteres) </a:t>
            </a:r>
            <a:endParaRPr lang="es-AR" dirty="0" smtClean="0"/>
          </a:p>
          <a:p>
            <a:pPr marL="0" indent="0">
              <a:buNone/>
            </a:pPr>
            <a:r>
              <a:rPr lang="es-AR" dirty="0" smtClean="0"/>
              <a:t>y </a:t>
            </a:r>
            <a:r>
              <a:rPr lang="es-AR" dirty="0"/>
              <a:t>la denominada fase fálica y/o genital (Edipo; Freud,</a:t>
            </a:r>
          </a:p>
          <a:p>
            <a:pPr marL="0" indent="0">
              <a:buNone/>
            </a:pPr>
            <a:r>
              <a:rPr lang="es-AR" dirty="0"/>
              <a:t>1905). </a:t>
            </a:r>
            <a:endParaRPr lang="es-AR" dirty="0" smtClean="0"/>
          </a:p>
          <a:p>
            <a:pPr marL="0" indent="0">
              <a:buNone/>
            </a:pPr>
            <a:r>
              <a:rPr lang="es-AR" dirty="0" smtClean="0"/>
              <a:t>Estos </a:t>
            </a:r>
            <a:r>
              <a:rPr lang="es-AR" dirty="0"/>
              <a:t>serían los tres grandes </a:t>
            </a:r>
            <a:r>
              <a:rPr lang="es-AR" dirty="0" smtClean="0"/>
              <a:t>momentos de </a:t>
            </a:r>
            <a:r>
              <a:rPr lang="es-AR" dirty="0"/>
              <a:t>constitución psíquica para el sujeto</a:t>
            </a:r>
          </a:p>
        </p:txBody>
      </p:sp>
    </p:spTree>
    <p:extLst>
      <p:ext uri="{BB962C8B-B14F-4D97-AF65-F5344CB8AC3E}">
        <p14:creationId xmlns:p14="http://schemas.microsoft.com/office/powerpoint/2010/main" val="2987097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Teoría del Desarrollo Psicosexual Freudiana</a:t>
            </a:r>
          </a:p>
        </p:txBody>
      </p:sp>
      <p:pic>
        <p:nvPicPr>
          <p:cNvPr id="102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778000" y="1655762"/>
            <a:ext cx="7620000" cy="4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5946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Etapa  Oral</a:t>
            </a:r>
            <a:endParaRPr lang="es-AR" dirty="0"/>
          </a:p>
        </p:txBody>
      </p:sp>
      <p:sp>
        <p:nvSpPr>
          <p:cNvPr id="3" name="2 Marcador de contenido"/>
          <p:cNvSpPr>
            <a:spLocks noGrp="1"/>
          </p:cNvSpPr>
          <p:nvPr>
            <p:ph sz="quarter" idx="1"/>
          </p:nvPr>
        </p:nvSpPr>
        <p:spPr/>
        <p:txBody>
          <a:bodyPr>
            <a:normAutofit fontScale="92500" lnSpcReduction="10000"/>
          </a:bodyPr>
          <a:lstStyle/>
          <a:p>
            <a:pPr marL="0" indent="0">
              <a:buNone/>
            </a:pPr>
            <a:r>
              <a:rPr lang="es-AR" dirty="0" smtClean="0"/>
              <a:t>Es </a:t>
            </a:r>
            <a:r>
              <a:rPr lang="es-AR" dirty="0"/>
              <a:t>importante pensar cada </a:t>
            </a:r>
            <a:r>
              <a:rPr lang="es-AR" dirty="0" smtClean="0"/>
              <a:t>momento como </a:t>
            </a:r>
            <a:r>
              <a:rPr lang="es-AR" dirty="0"/>
              <a:t>tiempos que deben ser atravesados </a:t>
            </a:r>
            <a:r>
              <a:rPr lang="es-AR" dirty="0" smtClean="0"/>
              <a:t>por el </a:t>
            </a:r>
            <a:r>
              <a:rPr lang="es-AR" dirty="0"/>
              <a:t>individuo para poder convertirse en </a:t>
            </a:r>
            <a:r>
              <a:rPr lang="es-AR" dirty="0" smtClean="0"/>
              <a:t>un </a:t>
            </a:r>
            <a:r>
              <a:rPr lang="es-AR" dirty="0" smtClean="0">
                <a:solidFill>
                  <a:srgbClr val="0070C0"/>
                </a:solidFill>
              </a:rPr>
              <a:t>sujeto</a:t>
            </a:r>
            <a:r>
              <a:rPr lang="es-AR" dirty="0"/>
              <a:t>, en los cuales se desarrollan </a:t>
            </a:r>
            <a:r>
              <a:rPr lang="es-AR" dirty="0" smtClean="0"/>
              <a:t>complejos psíquicos </a:t>
            </a:r>
            <a:r>
              <a:rPr lang="es-AR" dirty="0"/>
              <a:t>(fantasías) como lo es el de </a:t>
            </a:r>
            <a:r>
              <a:rPr lang="es-AR" dirty="0" smtClean="0"/>
              <a:t>destete para </a:t>
            </a:r>
            <a:r>
              <a:rPr lang="es-AR" dirty="0"/>
              <a:t>la fase oral; </a:t>
            </a:r>
            <a:r>
              <a:rPr lang="es-AR" dirty="0" smtClean="0"/>
              <a:t>el </a:t>
            </a:r>
            <a:r>
              <a:rPr lang="es-AR" dirty="0"/>
              <a:t>destete no </a:t>
            </a:r>
            <a:r>
              <a:rPr lang="es-AR" dirty="0" smtClean="0"/>
              <a:t>tiene que </a:t>
            </a:r>
            <a:r>
              <a:rPr lang="es-AR" dirty="0"/>
              <a:t>ver </a:t>
            </a:r>
            <a:r>
              <a:rPr lang="es-AR" dirty="0" smtClean="0"/>
              <a:t>con </a:t>
            </a:r>
            <a:r>
              <a:rPr lang="es-AR" dirty="0"/>
              <a:t>el abandono de la </a:t>
            </a:r>
            <a:r>
              <a:rPr lang="es-AR" dirty="0" smtClean="0"/>
              <a:t>lactancia, un </a:t>
            </a:r>
            <a:r>
              <a:rPr lang="es-AR" dirty="0"/>
              <a:t>niño puede haber </a:t>
            </a:r>
            <a:r>
              <a:rPr lang="es-AR" dirty="0" smtClean="0"/>
              <a:t>dejado de </a:t>
            </a:r>
            <a:r>
              <a:rPr lang="es-AR" dirty="0"/>
              <a:t>ser amamantado, pero no quiere decir </a:t>
            </a:r>
            <a:r>
              <a:rPr lang="es-AR" dirty="0" smtClean="0"/>
              <a:t>que se </a:t>
            </a:r>
            <a:r>
              <a:rPr lang="es-AR" dirty="0"/>
              <a:t>haya destetado psíquicamente, pues </a:t>
            </a:r>
            <a:r>
              <a:rPr lang="es-AR" dirty="0" smtClean="0"/>
              <a:t>esto requiere </a:t>
            </a:r>
            <a:r>
              <a:rPr lang="es-AR" dirty="0"/>
              <a:t>otra cosa como operación subjetiva</a:t>
            </a:r>
            <a:r>
              <a:rPr lang="es-AR" dirty="0" smtClean="0"/>
              <a:t>. Esa </a:t>
            </a:r>
            <a:r>
              <a:rPr lang="es-AR" dirty="0"/>
              <a:t>otra cosa sería el establecimiento de </a:t>
            </a:r>
            <a:r>
              <a:rPr lang="es-AR" dirty="0" smtClean="0"/>
              <a:t>un corte/separación </a:t>
            </a:r>
            <a:r>
              <a:rPr lang="es-AR" dirty="0"/>
              <a:t>psíquica entre el niño y </a:t>
            </a:r>
            <a:r>
              <a:rPr lang="es-AR" dirty="0" smtClean="0"/>
              <a:t>el otro</a:t>
            </a:r>
            <a:r>
              <a:rPr lang="es-AR" dirty="0"/>
              <a:t>, que puede ser la madre u otro cuidador. El primer paso fundacional del destete es </a:t>
            </a:r>
            <a:r>
              <a:rPr lang="es-AR" dirty="0" smtClean="0"/>
              <a:t>el rechazo </a:t>
            </a:r>
            <a:r>
              <a:rPr lang="es-AR" dirty="0"/>
              <a:t>del alimento, tarde o temprano </a:t>
            </a:r>
            <a:r>
              <a:rPr lang="es-AR" dirty="0" smtClean="0"/>
              <a:t>un niño </a:t>
            </a:r>
            <a:r>
              <a:rPr lang="es-AR" dirty="0"/>
              <a:t>tiene que poder rechazar el alimento, </a:t>
            </a:r>
            <a:r>
              <a:rPr lang="es-AR" dirty="0" smtClean="0"/>
              <a:t>ese es </a:t>
            </a:r>
            <a:r>
              <a:rPr lang="es-AR" dirty="0"/>
              <a:t>el primer corte a la alienación del otro. “</a:t>
            </a:r>
            <a:r>
              <a:rPr lang="es-AR" dirty="0" smtClean="0"/>
              <a:t>No me </a:t>
            </a:r>
            <a:r>
              <a:rPr lang="es-AR" dirty="0"/>
              <a:t>voy a dejar alimentar…” piensa el niño, </a:t>
            </a:r>
            <a:r>
              <a:rPr lang="es-AR" dirty="0" smtClean="0"/>
              <a:t>pero no </a:t>
            </a:r>
            <a:r>
              <a:rPr lang="es-AR" dirty="0"/>
              <a:t>dejarse alimentar es algo que trae consecuencias, porque rechazar el alimento es </a:t>
            </a:r>
            <a:r>
              <a:rPr lang="es-AR" dirty="0" smtClean="0"/>
              <a:t>en última </a:t>
            </a:r>
            <a:r>
              <a:rPr lang="es-AR" dirty="0"/>
              <a:t>instancia rechazar al otro; ahí es </a:t>
            </a:r>
            <a:r>
              <a:rPr lang="es-AR" dirty="0" smtClean="0"/>
              <a:t>que se </a:t>
            </a:r>
            <a:r>
              <a:rPr lang="es-AR" dirty="0"/>
              <a:t>constituye esa fantasía de devoración </a:t>
            </a:r>
            <a:r>
              <a:rPr lang="es-AR" dirty="0" smtClean="0"/>
              <a:t>por parte </a:t>
            </a:r>
            <a:r>
              <a:rPr lang="es-AR" dirty="0"/>
              <a:t>del </a:t>
            </a:r>
            <a:r>
              <a:rPr lang="es-AR" dirty="0" smtClean="0"/>
              <a:t>otro.</a:t>
            </a:r>
            <a:endParaRPr lang="es-AR" dirty="0"/>
          </a:p>
        </p:txBody>
      </p:sp>
    </p:spTree>
    <p:extLst>
      <p:ext uri="{BB962C8B-B14F-4D97-AF65-F5344CB8AC3E}">
        <p14:creationId xmlns:p14="http://schemas.microsoft.com/office/powerpoint/2010/main" val="2231332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Etapa Anal </a:t>
            </a:r>
            <a:endParaRPr lang="es-AR" dirty="0"/>
          </a:p>
        </p:txBody>
      </p:sp>
      <p:sp>
        <p:nvSpPr>
          <p:cNvPr id="3" name="2 Marcador de contenido"/>
          <p:cNvSpPr>
            <a:spLocks noGrp="1"/>
          </p:cNvSpPr>
          <p:nvPr>
            <p:ph sz="quarter" idx="1"/>
          </p:nvPr>
        </p:nvSpPr>
        <p:spPr/>
        <p:txBody>
          <a:bodyPr>
            <a:normAutofit fontScale="85000" lnSpcReduction="20000"/>
          </a:bodyPr>
          <a:lstStyle/>
          <a:p>
            <a:pPr marL="0" indent="0">
              <a:buNone/>
            </a:pPr>
            <a:r>
              <a:rPr lang="es-AR" dirty="0"/>
              <a:t>Dado el primer corte en la relación con </a:t>
            </a:r>
            <a:r>
              <a:rPr lang="es-AR" dirty="0" smtClean="0"/>
              <a:t>el otro </a:t>
            </a:r>
            <a:r>
              <a:rPr lang="es-AR" dirty="0"/>
              <a:t>a partir de la fantasía de devoración, </a:t>
            </a:r>
            <a:r>
              <a:rPr lang="es-AR" dirty="0" smtClean="0"/>
              <a:t>eso implica </a:t>
            </a:r>
            <a:r>
              <a:rPr lang="es-AR" dirty="0"/>
              <a:t>una posición de gran </a:t>
            </a:r>
            <a:r>
              <a:rPr lang="es-AR" dirty="0" smtClean="0"/>
              <a:t>vulnerabilidad psíquica </a:t>
            </a:r>
            <a:r>
              <a:rPr lang="es-AR" dirty="0"/>
              <a:t>del niño en la relación con el otro</a:t>
            </a:r>
            <a:r>
              <a:rPr lang="es-AR" dirty="0" smtClean="0"/>
              <a:t>; entonces es </a:t>
            </a:r>
            <a:r>
              <a:rPr lang="es-AR" dirty="0"/>
              <a:t>necesario el atravesamiento </a:t>
            </a:r>
            <a:r>
              <a:rPr lang="es-AR" dirty="0" smtClean="0"/>
              <a:t>de un </a:t>
            </a:r>
            <a:r>
              <a:rPr lang="es-AR" dirty="0"/>
              <a:t>segundo </a:t>
            </a:r>
            <a:r>
              <a:rPr lang="es-AR" dirty="0" smtClean="0"/>
              <a:t>momento que llamamos el </a:t>
            </a:r>
            <a:r>
              <a:rPr lang="es-AR" dirty="0"/>
              <a:t>control de esfínteres (</a:t>
            </a:r>
            <a:r>
              <a:rPr lang="es-AR" dirty="0" smtClean="0"/>
              <a:t>etapa anal</a:t>
            </a:r>
            <a:r>
              <a:rPr lang="es-AR" dirty="0"/>
              <a:t>). El </a:t>
            </a:r>
            <a:r>
              <a:rPr lang="es-AR" dirty="0" smtClean="0"/>
              <a:t> </a:t>
            </a:r>
            <a:r>
              <a:rPr lang="es-AR" dirty="0"/>
              <a:t>control de </a:t>
            </a:r>
            <a:r>
              <a:rPr lang="es-AR" dirty="0" smtClean="0"/>
              <a:t>esfínteres no </a:t>
            </a:r>
            <a:r>
              <a:rPr lang="es-AR" dirty="0"/>
              <a:t>tiene que ver solo con el control de </a:t>
            </a:r>
            <a:r>
              <a:rPr lang="es-AR" dirty="0" smtClean="0"/>
              <a:t>las heces</a:t>
            </a:r>
            <a:r>
              <a:rPr lang="es-AR" dirty="0"/>
              <a:t>, una cuestión que es meramente fisiológica. </a:t>
            </a:r>
            <a:r>
              <a:rPr lang="es-AR" dirty="0" smtClean="0"/>
              <a:t>Tiene </a:t>
            </a:r>
            <a:r>
              <a:rPr lang="es-AR" dirty="0"/>
              <a:t>que ver con la posibilidad de estructuración de una segunda gran fantasía de </a:t>
            </a:r>
            <a:r>
              <a:rPr lang="es-AR" dirty="0" smtClean="0"/>
              <a:t>la </a:t>
            </a:r>
            <a:r>
              <a:rPr lang="es-AR" dirty="0" err="1" smtClean="0"/>
              <a:t>infancia.A</a:t>
            </a:r>
            <a:r>
              <a:rPr lang="es-AR" dirty="0" smtClean="0"/>
              <a:t> </a:t>
            </a:r>
            <a:r>
              <a:rPr lang="es-AR" dirty="0"/>
              <a:t>partir del atravesamiento del destete el niño queda situado respecto a otro que pueda devorarlo, es necesario que el niño pueda ubicar algún tipo de respuesta que pueda poner algún límite a esa devoración, el cual es precisamente que el niño descubra que pueda dar “algo”, que de alguna manera puede ofrecer algo para calmar a ese otro devorador</a:t>
            </a:r>
            <a:r>
              <a:rPr lang="es-AR" dirty="0" smtClean="0"/>
              <a:t>, </a:t>
            </a:r>
            <a:r>
              <a:rPr lang="es-AR" dirty="0"/>
              <a:t>y qué mejor parte del cuerpo propio para sacrificar que las heces. En última instancia, las heces tienen un valor simbólico muy importante y, de hecho, es la gran primera simbolización que se da en la infancia, sobre todo porque permite que el niño pueda establecer una relación con el </a:t>
            </a:r>
            <a:r>
              <a:rPr lang="es-AR" dirty="0" smtClean="0"/>
              <a:t>otro, </a:t>
            </a:r>
            <a:r>
              <a:rPr lang="es-AR" dirty="0"/>
              <a:t>en la que parcializa la angustia de </a:t>
            </a:r>
            <a:r>
              <a:rPr lang="es-AR" dirty="0" smtClean="0"/>
              <a:t>devoración. Resultado </a:t>
            </a:r>
            <a:r>
              <a:rPr lang="es-AR" dirty="0"/>
              <a:t>psíquico del atravesamiento del complejo de esfínteres es la separación entre Yo y No yo. El valor de los excrementos es justamente que una parte de mi cuerpo puede separarse y no ser yo, por eso coincide con la consolidación de lo que Freud (1914) llamaba el narcicismo.</a:t>
            </a:r>
          </a:p>
        </p:txBody>
      </p:sp>
    </p:spTree>
    <p:extLst>
      <p:ext uri="{BB962C8B-B14F-4D97-AF65-F5344CB8AC3E}">
        <p14:creationId xmlns:p14="http://schemas.microsoft.com/office/powerpoint/2010/main" val="3313256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Etapa fálica </a:t>
            </a:r>
            <a:endParaRPr lang="es-AR" dirty="0"/>
          </a:p>
        </p:txBody>
      </p:sp>
      <p:sp>
        <p:nvSpPr>
          <p:cNvPr id="3" name="2 Marcador de contenido"/>
          <p:cNvSpPr>
            <a:spLocks noGrp="1"/>
          </p:cNvSpPr>
          <p:nvPr>
            <p:ph sz="quarter" idx="1"/>
          </p:nvPr>
        </p:nvSpPr>
        <p:spPr/>
        <p:txBody>
          <a:bodyPr>
            <a:normAutofit fontScale="92500" lnSpcReduction="20000"/>
          </a:bodyPr>
          <a:lstStyle/>
          <a:p>
            <a:r>
              <a:rPr lang="es-AR" dirty="0" smtClean="0"/>
              <a:t>En  </a:t>
            </a:r>
            <a:r>
              <a:rPr lang="es-AR" dirty="0"/>
              <a:t>la teoría psicoanalítica, el complejo de Edipo se refiere al deseo del niño de tener una relación </a:t>
            </a:r>
            <a:r>
              <a:rPr lang="es-AR" dirty="0" smtClean="0"/>
              <a:t>con </a:t>
            </a:r>
            <a:r>
              <a:rPr lang="es-AR" dirty="0"/>
              <a:t>el padre del sexo </a:t>
            </a:r>
            <a:r>
              <a:rPr lang="es-AR" dirty="0" smtClean="0"/>
              <a:t>opuesto. </a:t>
            </a:r>
            <a:r>
              <a:rPr lang="es-AR" dirty="0"/>
              <a:t>Este deseo se mantiene en el inconsciente a través de la represión, pero Freud creía que este sentimiento todavía ejerce una fuerte influencia sobre el comportamiento del niño y juega un importante papel en el desarrollo infantil.</a:t>
            </a:r>
          </a:p>
          <a:p>
            <a:endParaRPr lang="es-AR" dirty="0"/>
          </a:p>
          <a:p>
            <a:r>
              <a:rPr lang="es-AR" dirty="0" smtClean="0"/>
              <a:t>Según </a:t>
            </a:r>
            <a:r>
              <a:rPr lang="es-AR" dirty="0"/>
              <a:t>Freud, el niño desea poseer a su madre y reemplazar a su padre, pues lo ve como un rival en el logro del afecto de la madre.</a:t>
            </a:r>
          </a:p>
          <a:p>
            <a:endParaRPr lang="es-AR" dirty="0"/>
          </a:p>
          <a:p>
            <a:r>
              <a:rPr lang="es-AR" dirty="0"/>
              <a:t>Algunas manifestaciones del comportamiento de este complejo podrían implicar que un niño exprese posesión hacia la figura de su madre, diciéndole a su padre que no abrace o bese a su madre. Las niñas a esta edad pueden decir que planean casarse con sus padres cuando sean mayores.</a:t>
            </a:r>
          </a:p>
        </p:txBody>
      </p:sp>
    </p:spTree>
    <p:extLst>
      <p:ext uri="{BB962C8B-B14F-4D97-AF65-F5344CB8AC3E}">
        <p14:creationId xmlns:p14="http://schemas.microsoft.com/office/powerpoint/2010/main" val="1967291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Fase </a:t>
            </a:r>
            <a:r>
              <a:rPr lang="es-AR" dirty="0" smtClean="0"/>
              <a:t>oral y su relación con la boca </a:t>
            </a:r>
            <a:endParaRPr lang="es-AR" dirty="0"/>
          </a:p>
        </p:txBody>
      </p:sp>
      <p:sp>
        <p:nvSpPr>
          <p:cNvPr id="3" name="2 Marcador de contenido"/>
          <p:cNvSpPr>
            <a:spLocks noGrp="1"/>
          </p:cNvSpPr>
          <p:nvPr>
            <p:ph sz="quarter" idx="1"/>
          </p:nvPr>
        </p:nvSpPr>
        <p:spPr/>
        <p:txBody>
          <a:bodyPr>
            <a:noAutofit/>
          </a:bodyPr>
          <a:lstStyle/>
          <a:p>
            <a:pPr marL="0" indent="0">
              <a:buNone/>
            </a:pPr>
            <a:r>
              <a:rPr lang="es-AR" sz="1600" dirty="0"/>
              <a:t>Esta es la primera fase de la evolución de la libido que va de los 0 a los 2 años de edad.</a:t>
            </a:r>
          </a:p>
          <a:p>
            <a:pPr marL="0" indent="0">
              <a:buNone/>
            </a:pPr>
            <a:r>
              <a:rPr lang="es-AR" sz="1600" dirty="0" smtClean="0"/>
              <a:t>En </a:t>
            </a:r>
            <a:r>
              <a:rPr lang="es-AR" sz="1600" dirty="0"/>
              <a:t>esta fase el placer sexual está ligado predominantemente a la excitación de la cavidad bucal y de los labios, que acompaña a la alimentación.</a:t>
            </a:r>
          </a:p>
          <a:p>
            <a:pPr marL="0" indent="0">
              <a:buNone/>
            </a:pPr>
            <a:r>
              <a:rPr lang="es-AR" sz="1600" dirty="0" smtClean="0"/>
              <a:t>De </a:t>
            </a:r>
            <a:r>
              <a:rPr lang="es-AR" sz="1600" dirty="0"/>
              <a:t>esta coordinación entre madre e hijo(a) resulta una alta recompensa en términos de placer libidinal. A través de la boca y el pezón se genera una atmósfera de calor y mutualidad que ambos, madre e hijo(a), disfrutan plenamente y responden con la relajación.</a:t>
            </a:r>
          </a:p>
          <a:p>
            <a:pPr marL="0" indent="0">
              <a:buNone/>
            </a:pPr>
            <a:r>
              <a:rPr lang="es-AR" sz="1600" dirty="0" smtClean="0"/>
              <a:t>El </a:t>
            </a:r>
            <a:r>
              <a:rPr lang="es-AR" sz="1600" dirty="0"/>
              <a:t>modo de acercamiento o de relación con el otro es la incorporación, pues el recién "nacido" depende de la entrega de sustancias directamente en la boca.</a:t>
            </a:r>
          </a:p>
          <a:p>
            <a:pPr marL="0" indent="0">
              <a:buNone/>
            </a:pPr>
            <a:r>
              <a:rPr lang="es-AR" sz="1600" dirty="0" smtClean="0"/>
              <a:t>Entonces </a:t>
            </a:r>
            <a:r>
              <a:rPr lang="es-AR" sz="1600" dirty="0"/>
              <a:t>en esta etapa la fuente de satisfacción es la zona oral, el objeto de satisfacción se encuentra en estrecha relación con el de la alimentación, el fin u objetivo de esta fase es la incorporación.</a:t>
            </a:r>
          </a:p>
          <a:p>
            <a:pPr marL="0" indent="0">
              <a:buNone/>
            </a:pPr>
            <a:r>
              <a:rPr lang="es-AR" sz="1600" dirty="0" smtClean="0"/>
              <a:t>En </a:t>
            </a:r>
            <a:r>
              <a:rPr lang="es-AR" sz="1600" dirty="0"/>
              <a:t>la segunda parte de esta fase "... la capacidad para asumir una actitud más activa y dirigida, y el placer derivado de ella, se desarrollan y maduran (en el niño). Aparecen los dientes, y con ellos el placer inherente a morder cosas duras, que no ceden a la presión, en morder objetos blandos y en destrozar otros con los dientes..." (Erikson, Eric, 1993, p.66</a:t>
            </a:r>
            <a:r>
              <a:rPr lang="es-AR" sz="1600" dirty="0" smtClean="0"/>
              <a:t>).</a:t>
            </a:r>
            <a:endParaRPr lang="es-AR" sz="1600" dirty="0"/>
          </a:p>
        </p:txBody>
      </p:sp>
    </p:spTree>
    <p:extLst>
      <p:ext uri="{BB962C8B-B14F-4D97-AF65-F5344CB8AC3E}">
        <p14:creationId xmlns:p14="http://schemas.microsoft.com/office/powerpoint/2010/main" val="1440891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7B51DE6-6091-4F5A-51C2-094284DA060A}"/>
              </a:ext>
            </a:extLst>
          </p:cNvPr>
          <p:cNvSpPr>
            <a:spLocks noGrp="1"/>
          </p:cNvSpPr>
          <p:nvPr>
            <p:ph type="title"/>
          </p:nvPr>
        </p:nvSpPr>
        <p:spPr>
          <a:xfrm>
            <a:off x="609600" y="274638"/>
            <a:ext cx="9956800" cy="1539648"/>
          </a:xfrm>
        </p:spPr>
        <p:txBody>
          <a:bodyPr>
            <a:normAutofit/>
          </a:bodyPr>
          <a:lstStyle/>
          <a:p>
            <a:r>
              <a:rPr lang="es-AR" dirty="0"/>
              <a:t>Ejemplificar situaciones cotidianas de la práctica profesional con situaciones de pacientes con estrés y con situaciones traumáticas.</a:t>
            </a:r>
          </a:p>
        </p:txBody>
      </p:sp>
      <p:pic>
        <p:nvPicPr>
          <p:cNvPr id="4" name="Marcador de contenido 3">
            <a:extLst>
              <a:ext uri="{FF2B5EF4-FFF2-40B4-BE49-F238E27FC236}">
                <a16:creationId xmlns:a16="http://schemas.microsoft.com/office/drawing/2014/main" xmlns="" id="{FEAD3608-FF8A-21F9-094B-4F611118ED6C}"/>
              </a:ext>
            </a:extLst>
          </p:cNvPr>
          <p:cNvPicPr>
            <a:picLocks noGrp="1" noChangeAspect="1"/>
          </p:cNvPicPr>
          <p:nvPr>
            <p:ph sz="quarter" idx="1"/>
          </p:nvPr>
        </p:nvPicPr>
        <p:blipFill>
          <a:blip r:embed="rId2"/>
          <a:stretch>
            <a:fillRect/>
          </a:stretch>
        </p:blipFill>
        <p:spPr>
          <a:xfrm>
            <a:off x="4380889" y="2899283"/>
            <a:ext cx="2414225" cy="2304488"/>
          </a:xfrm>
          <a:prstGeom prst="rect">
            <a:avLst/>
          </a:prstGeom>
        </p:spPr>
      </p:pic>
    </p:spTree>
    <p:extLst>
      <p:ext uri="{BB962C8B-B14F-4D97-AF65-F5344CB8AC3E}">
        <p14:creationId xmlns:p14="http://schemas.microsoft.com/office/powerpoint/2010/main" val="1640129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8" presetClass="emph" presetSubtype="0" fill="hold" nodeType="clickEffect">
                                  <p:stCondLst>
                                    <p:cond delay="0"/>
                                  </p:stCondLst>
                                  <p:childTnLst>
                                    <p:animRot by="21600000">
                                      <p:cBhvr>
                                        <p:cTn id="13"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a:t>LAS COSAS SEGÚN SE VEN</a:t>
            </a:r>
          </a:p>
        </p:txBody>
      </p:sp>
      <p:sp>
        <p:nvSpPr>
          <p:cNvPr id="5" name="4 Marcador de contenido"/>
          <p:cNvSpPr>
            <a:spLocks noGrp="1"/>
          </p:cNvSpPr>
          <p:nvPr>
            <p:ph sz="quarter" idx="1"/>
          </p:nvPr>
        </p:nvSpPr>
        <p:spPr/>
        <p:txBody>
          <a:bodyPr/>
          <a:lstStyle/>
          <a:p>
            <a:pPr>
              <a:buNone/>
            </a:pPr>
            <a:r>
              <a:rPr lang="es-AR" dirty="0"/>
              <a:t>	</a:t>
            </a:r>
          </a:p>
          <a:p>
            <a:pPr>
              <a:buNone/>
            </a:pPr>
            <a:endParaRPr lang="es-AR" dirty="0"/>
          </a:p>
        </p:txBody>
      </p:sp>
      <p:pic>
        <p:nvPicPr>
          <p:cNvPr id="3" name="Imagen 2">
            <a:extLst>
              <a:ext uri="{FF2B5EF4-FFF2-40B4-BE49-F238E27FC236}">
                <a16:creationId xmlns:a16="http://schemas.microsoft.com/office/drawing/2014/main" xmlns="" id="{5A10972E-0A0A-3806-F6CD-949DFEC43B89}"/>
              </a:ext>
            </a:extLst>
          </p:cNvPr>
          <p:cNvPicPr>
            <a:picLocks noChangeAspect="1"/>
          </p:cNvPicPr>
          <p:nvPr/>
        </p:nvPicPr>
        <p:blipFill>
          <a:blip r:embed="rId2"/>
          <a:stretch>
            <a:fillRect/>
          </a:stretch>
        </p:blipFill>
        <p:spPr>
          <a:xfrm rot="16200000">
            <a:off x="4888887" y="2276756"/>
            <a:ext cx="2414225" cy="2304488"/>
          </a:xfrm>
          <a:prstGeom prst="rect">
            <a:avLst/>
          </a:prstGeom>
        </p:spPr>
      </p:pic>
    </p:spTree>
    <p:extLst>
      <p:ext uri="{BB962C8B-B14F-4D97-AF65-F5344CB8AC3E}">
        <p14:creationId xmlns:p14="http://schemas.microsoft.com/office/powerpoint/2010/main" val="15896474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Viñetas para trabajar </a:t>
            </a:r>
            <a:endParaRPr lang="es-AR" dirty="0"/>
          </a:p>
        </p:txBody>
      </p:sp>
      <p:sp>
        <p:nvSpPr>
          <p:cNvPr id="3" name="2 Marcador de contenido"/>
          <p:cNvSpPr>
            <a:spLocks noGrp="1"/>
          </p:cNvSpPr>
          <p:nvPr>
            <p:ph sz="quarter" idx="1"/>
          </p:nvPr>
        </p:nvSpPr>
        <p:spPr/>
        <p:txBody>
          <a:bodyPr/>
          <a:lstStyle/>
          <a:p>
            <a:r>
              <a:rPr lang="es-AR" dirty="0" smtClean="0"/>
              <a:t>Alex es un bebé de un año llora cada vez que la mamá le ofrece comida y sólo quiere tomar teta. </a:t>
            </a:r>
          </a:p>
          <a:p>
            <a:r>
              <a:rPr lang="es-AR" dirty="0" smtClean="0"/>
              <a:t>Camila tiene tres años,  logró dejar los pañales el papá cuenta que llora cuando va al baño. </a:t>
            </a:r>
          </a:p>
          <a:p>
            <a:r>
              <a:rPr lang="es-AR" dirty="0" smtClean="0"/>
              <a:t>Denise termina el jardín de infantes, su mamá consulta al servicio de psicología, la niña le atribuye pene a todos sus juguetes y pregunta sobre la diferencia de sexos.   </a:t>
            </a:r>
            <a:endParaRPr lang="es-AR" dirty="0"/>
          </a:p>
        </p:txBody>
      </p:sp>
    </p:spTree>
    <p:extLst>
      <p:ext uri="{BB962C8B-B14F-4D97-AF65-F5344CB8AC3E}">
        <p14:creationId xmlns:p14="http://schemas.microsoft.com/office/powerpoint/2010/main" val="17811947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Oriel</Template>
  <TotalTime>2218</TotalTime>
  <Words>2940</Words>
  <Application>Microsoft Office PowerPoint</Application>
  <PresentationFormat>Personalizado</PresentationFormat>
  <Paragraphs>114</Paragraphs>
  <Slides>29</Slides>
  <Notes>0</Notes>
  <HiddenSlides>0</HiddenSlides>
  <MMClips>0</MMClips>
  <ScaleCrop>false</ScaleCrop>
  <HeadingPairs>
    <vt:vector size="4" baseType="variant">
      <vt:variant>
        <vt:lpstr>Tema</vt:lpstr>
      </vt:variant>
      <vt:variant>
        <vt:i4>2</vt:i4>
      </vt:variant>
      <vt:variant>
        <vt:lpstr>Títulos de diapositiva</vt:lpstr>
      </vt:variant>
      <vt:variant>
        <vt:i4>29</vt:i4>
      </vt:variant>
    </vt:vector>
  </HeadingPairs>
  <TitlesOfParts>
    <vt:vector size="31" baseType="lpstr">
      <vt:lpstr>Mirador</vt:lpstr>
      <vt:lpstr>Tema de Office</vt:lpstr>
      <vt:lpstr>PSICOLOGÍA ODONTOLÓGICA</vt:lpstr>
      <vt:lpstr>REVISIÓN DEL TRABAJO CLASE 6 ¿QUE ENFERMEDADES PSICOSOMÁTICAS ENCONTRAMOS?</vt:lpstr>
      <vt:lpstr>Recorrido de la clase anterior-6- </vt:lpstr>
      <vt:lpstr>SITUACION DISRUPTIVA - TRAUMA</vt:lpstr>
      <vt:lpstr>Presentación de PowerPoint</vt:lpstr>
      <vt:lpstr>EVENTO DISRUPTIVO-TRAUMA</vt:lpstr>
      <vt:lpstr>EVENTO DISRUPTIVO-TRAUMA-ESTRES</vt:lpstr>
      <vt:lpstr>ESTRES</vt:lpstr>
      <vt:lpstr>Según AL Según ALVAREZ-VARELA-GREIF VAREZ-VARELA-GREIF</vt:lpstr>
      <vt:lpstr>Y si hablamos de inconsciente volvemos a Freud </vt:lpstr>
      <vt:lpstr>Un ejemplo: </vt:lpstr>
      <vt:lpstr>El trauma en Freud</vt:lpstr>
      <vt:lpstr>El trauma en Freud</vt:lpstr>
      <vt:lpstr>El trauma en Freud</vt:lpstr>
      <vt:lpstr>El trauma en Freud</vt:lpstr>
      <vt:lpstr>El trauma en Freud</vt:lpstr>
      <vt:lpstr>El trauma en Freud</vt:lpstr>
      <vt:lpstr>Para pensar juntos: </vt:lpstr>
      <vt:lpstr>Desarrollo psíquico en niños </vt:lpstr>
      <vt:lpstr>Volvemos a Freud</vt:lpstr>
      <vt:lpstr>Teoría del Desarrollo Psicosexual Freudiana</vt:lpstr>
      <vt:lpstr>Teoría del Desarrollo Psicosexual Freudiana</vt:lpstr>
      <vt:lpstr>Etapa  Oral</vt:lpstr>
      <vt:lpstr>Etapa Anal </vt:lpstr>
      <vt:lpstr>Etapa fálica </vt:lpstr>
      <vt:lpstr>Fase oral y su relación con la boca </vt:lpstr>
      <vt:lpstr>Ejemplificar situaciones cotidianas de la práctica profesional con situaciones de pacientes con estrés y con situaciones traumáticas.</vt:lpstr>
      <vt:lpstr>LAS COSAS SEGÚN SE VEN</vt:lpstr>
      <vt:lpstr>Viñetas para trabajar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PSICOLOGIA ODONTOLOGICA</dc:title>
  <dc:creator>Mirta</dc:creator>
  <cp:lastModifiedBy>Usuario de Windows</cp:lastModifiedBy>
  <cp:revision>365</cp:revision>
  <dcterms:created xsi:type="dcterms:W3CDTF">2022-08-05T19:30:19Z</dcterms:created>
  <dcterms:modified xsi:type="dcterms:W3CDTF">2022-10-14T22:32:31Z</dcterms:modified>
</cp:coreProperties>
</file>